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700" r:id="rId2"/>
    <p:sldId id="277" r:id="rId3"/>
    <p:sldId id="263" r:id="rId4"/>
    <p:sldId id="701" r:id="rId5"/>
    <p:sldId id="264" r:id="rId6"/>
    <p:sldId id="266" r:id="rId7"/>
    <p:sldId id="308" r:id="rId8"/>
    <p:sldId id="296" r:id="rId9"/>
    <p:sldId id="702" r:id="rId10"/>
    <p:sldId id="261" r:id="rId11"/>
    <p:sldId id="297" r:id="rId12"/>
    <p:sldId id="298" r:id="rId13"/>
    <p:sldId id="299" r:id="rId14"/>
    <p:sldId id="300" r:id="rId15"/>
    <p:sldId id="310" r:id="rId16"/>
    <p:sldId id="309" r:id="rId17"/>
    <p:sldId id="271" r:id="rId18"/>
    <p:sldId id="304" r:id="rId19"/>
    <p:sldId id="311" r:id="rId20"/>
    <p:sldId id="312" r:id="rId21"/>
    <p:sldId id="314" r:id="rId22"/>
    <p:sldId id="305" r:id="rId23"/>
    <p:sldId id="302" r:id="rId24"/>
    <p:sldId id="284" r:id="rId25"/>
    <p:sldId id="303" r:id="rId26"/>
    <p:sldId id="315" r:id="rId27"/>
    <p:sldId id="316" r:id="rId28"/>
    <p:sldId id="317" r:id="rId29"/>
    <p:sldId id="318" r:id="rId30"/>
    <p:sldId id="320" r:id="rId31"/>
    <p:sldId id="306" r:id="rId32"/>
    <p:sldId id="313" r:id="rId33"/>
    <p:sldId id="307" r:id="rId34"/>
    <p:sldId id="319" r:id="rId35"/>
    <p:sldId id="28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Beiyu" initials="LB" lastIdx="2" clrIdx="0">
    <p:extLst>
      <p:ext uri="{19B8F6BF-5375-455C-9EA6-DF929625EA0E}">
        <p15:presenceInfo xmlns:p15="http://schemas.microsoft.com/office/powerpoint/2012/main" userId="S::beiyu.lin@wsu.edu::8c805682-b34c-4065-b851-21ebf6838f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4"/>
    <p:restoredTop sz="95897"/>
  </p:normalViewPr>
  <p:slideViewPr>
    <p:cSldViewPr snapToGrid="0" snapToObjects="1">
      <p:cViewPr>
        <p:scale>
          <a:sx n="130" d="100"/>
          <a:sy n="130" d="100"/>
        </p:scale>
        <p:origin x="640"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CB3465-E40B-9E4F-A92D-9702B3E4D20E}" type="datetimeFigureOut">
              <a:rPr lang="en-US" smtClean="0"/>
              <a:t>11/16/22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9455F-9882-FB49-8E64-6BE7B14BC12A}" type="slidenum">
              <a:rPr lang="en-US" smtClean="0"/>
              <a:t>‹#›</a:t>
            </a:fld>
            <a:endParaRPr lang="en-US"/>
          </a:p>
        </p:txBody>
      </p:sp>
    </p:spTree>
    <p:extLst>
      <p:ext uri="{BB962C8B-B14F-4D97-AF65-F5344CB8AC3E}">
        <p14:creationId xmlns:p14="http://schemas.microsoft.com/office/powerpoint/2010/main" val="3944166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sz="1200" b="0" i="0" kern="1200" dirty="0">
                <a:solidFill>
                  <a:schemeClr val="tx1"/>
                </a:solidFill>
                <a:effectLst/>
                <a:latin typeface="+mn-lt"/>
                <a:ea typeface="+mn-ea"/>
                <a:cs typeface="+mn-cs"/>
              </a:rPr>
              <a:t>Radio Frequency Identification</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5F9455F-9882-FB49-8E64-6BE7B14BC12A}" type="slidenum">
              <a:rPr lang="en-US" smtClean="0"/>
              <a:t>7</a:t>
            </a:fld>
            <a:endParaRPr lang="en-US"/>
          </a:p>
        </p:txBody>
      </p:sp>
    </p:spTree>
    <p:extLst>
      <p:ext uri="{BB962C8B-B14F-4D97-AF65-F5344CB8AC3E}">
        <p14:creationId xmlns:p14="http://schemas.microsoft.com/office/powerpoint/2010/main" val="1014959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11/16/22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11/16/22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11/16/22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11/16/22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11/16/22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526EE85D-E249-6C40-A933-4751717600E9}"/>
              </a:ext>
            </a:extLst>
          </p:cNvPr>
          <p:cNvSpPr>
            <a:spLocks noGrp="1" noChangeArrowheads="1"/>
          </p:cNvSpPr>
          <p:nvPr>
            <p:ph type="ctrTitle"/>
          </p:nvPr>
        </p:nvSpPr>
        <p:spPr>
          <a:xfrm>
            <a:off x="633663" y="1503946"/>
            <a:ext cx="6862011" cy="1030705"/>
          </a:xfrm>
        </p:spPr>
        <p:txBody>
          <a:bodyPr>
            <a:normAutofit/>
          </a:bodyPr>
          <a:lstStyle/>
          <a:p>
            <a:r>
              <a:rPr lang="en-US" dirty="0"/>
              <a:t>IoT data</a:t>
            </a:r>
            <a:endParaRPr lang="en-US"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10</a:t>
            </a:fld>
            <a:endParaRPr lang="en-IN"/>
          </a:p>
        </p:txBody>
      </p:sp>
      <p:pic>
        <p:nvPicPr>
          <p:cNvPr id="7" name="Picture 6"/>
          <p:cNvPicPr/>
          <p:nvPr/>
        </p:nvPicPr>
        <p:blipFill>
          <a:blip r:embed="rId2"/>
          <a:srcRect/>
          <a:stretch>
            <a:fillRect/>
          </a:stretch>
        </p:blipFill>
        <p:spPr bwMode="auto">
          <a:xfrm>
            <a:off x="2316941" y="1890535"/>
            <a:ext cx="7272366" cy="4065602"/>
          </a:xfrm>
          <a:prstGeom prst="rect">
            <a:avLst/>
          </a:prstGeom>
          <a:noFill/>
          <a:ln w="9525">
            <a:noFill/>
            <a:miter lim="800000"/>
            <a:headEnd/>
            <a:tailEnd/>
          </a:ln>
        </p:spPr>
      </p:pic>
      <p:sp>
        <p:nvSpPr>
          <p:cNvPr id="8" name="Rectangle 7"/>
          <p:cNvSpPr/>
          <p:nvPr/>
        </p:nvSpPr>
        <p:spPr>
          <a:xfrm>
            <a:off x="1809720" y="6110608"/>
            <a:ext cx="8286808" cy="461665"/>
          </a:xfrm>
          <a:prstGeom prst="rect">
            <a:avLst/>
          </a:prstGeom>
        </p:spPr>
        <p:txBody>
          <a:bodyPr wrap="square">
            <a:spAutoFit/>
          </a:bodyPr>
          <a:lstStyle/>
          <a:p>
            <a:pPr algn="ctr"/>
            <a:r>
              <a:rPr lang="en-IN" sz="2400" b="1" i="1" dirty="0">
                <a:solidFill>
                  <a:srgbClr val="0000FF"/>
                </a:solidFill>
              </a:rPr>
              <a:t>“Change is the only thing permanent in this world”</a:t>
            </a:r>
            <a:endParaRPr lang="en-IN" sz="2400" b="1" dirty="0">
              <a:solidFill>
                <a:srgbClr val="0000FF"/>
              </a:solidFill>
            </a:endParaRPr>
          </a:p>
        </p:txBody>
      </p:sp>
      <p:sp>
        <p:nvSpPr>
          <p:cNvPr id="9" name="Title 5">
            <a:extLst>
              <a:ext uri="{FF2B5EF4-FFF2-40B4-BE49-F238E27FC236}">
                <a16:creationId xmlns:a16="http://schemas.microsoft.com/office/drawing/2014/main" id="{D1F5C64E-9A48-9640-83A9-ADB22EAC7CFC}"/>
              </a:ext>
            </a:extLst>
          </p:cNvPr>
          <p:cNvSpPr>
            <a:spLocks noGrp="1"/>
          </p:cNvSpPr>
          <p:nvPr>
            <p:ph type="title"/>
          </p:nvPr>
        </p:nvSpPr>
        <p:spPr>
          <a:xfrm>
            <a:off x="581192" y="702156"/>
            <a:ext cx="11029616" cy="1013800"/>
          </a:xfrm>
        </p:spPr>
        <p:txBody>
          <a:bodyPr/>
          <a:lstStyle/>
          <a:p>
            <a:r>
              <a:rPr lang="en-US" dirty="0" err="1"/>
              <a:t>fUTURE</a:t>
            </a:r>
            <a:r>
              <a:rPr lang="en-US" dirty="0"/>
              <a:t> of IOT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11</a:t>
            </a:fld>
            <a:endParaRPr lang="en-IN"/>
          </a:p>
        </p:txBody>
      </p:sp>
      <p:sp>
        <p:nvSpPr>
          <p:cNvPr id="8" name="Rectangle 7"/>
          <p:cNvSpPr/>
          <p:nvPr/>
        </p:nvSpPr>
        <p:spPr>
          <a:xfrm>
            <a:off x="1814341" y="5832678"/>
            <a:ext cx="8439180" cy="646331"/>
          </a:xfrm>
          <a:prstGeom prst="rect">
            <a:avLst/>
          </a:prstGeom>
        </p:spPr>
        <p:txBody>
          <a:bodyPr wrap="square">
            <a:spAutoFit/>
          </a:bodyPr>
          <a:lstStyle/>
          <a:p>
            <a:pPr algn="just"/>
            <a:r>
              <a:rPr lang="en-IN" dirty="0"/>
              <a:t>These networks connected with added security, analytics, and management capabilities.  This will allow </a:t>
            </a:r>
            <a:r>
              <a:rPr lang="en-IN" dirty="0" err="1"/>
              <a:t>IoT</a:t>
            </a:r>
            <a:r>
              <a:rPr lang="en-IN" dirty="0"/>
              <a:t> to become even more powerful in what it can help people achieve.</a:t>
            </a:r>
          </a:p>
        </p:txBody>
      </p:sp>
      <p:pic>
        <p:nvPicPr>
          <p:cNvPr id="9" name="Picture 8"/>
          <p:cNvPicPr/>
          <p:nvPr/>
        </p:nvPicPr>
        <p:blipFill>
          <a:blip r:embed="rId2"/>
          <a:srcRect/>
          <a:stretch>
            <a:fillRect/>
          </a:stretch>
        </p:blipFill>
        <p:spPr bwMode="auto">
          <a:xfrm>
            <a:off x="3444560" y="1828800"/>
            <a:ext cx="5572439" cy="3784600"/>
          </a:xfrm>
          <a:prstGeom prst="rect">
            <a:avLst/>
          </a:prstGeom>
          <a:noFill/>
          <a:ln w="9525">
            <a:noFill/>
            <a:miter lim="800000"/>
            <a:headEnd/>
            <a:tailEnd/>
          </a:ln>
        </p:spPr>
      </p:pic>
      <p:sp>
        <p:nvSpPr>
          <p:cNvPr id="7" name="Title 5">
            <a:extLst>
              <a:ext uri="{FF2B5EF4-FFF2-40B4-BE49-F238E27FC236}">
                <a16:creationId xmlns:a16="http://schemas.microsoft.com/office/drawing/2014/main" id="{CAC727FB-07BB-E543-8A6A-0EC0A1AC14DA}"/>
              </a:ext>
            </a:extLst>
          </p:cNvPr>
          <p:cNvSpPr>
            <a:spLocks noGrp="1"/>
          </p:cNvSpPr>
          <p:nvPr>
            <p:ph type="title"/>
          </p:nvPr>
        </p:nvSpPr>
        <p:spPr>
          <a:xfrm>
            <a:off x="581192" y="702156"/>
            <a:ext cx="11029616" cy="1013800"/>
          </a:xfrm>
        </p:spPr>
        <p:txBody>
          <a:bodyPr/>
          <a:lstStyle/>
          <a:p>
            <a:r>
              <a:rPr lang="en-US" dirty="0"/>
              <a:t>IoT as a Network of Networks: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12</a:t>
            </a:fld>
            <a:endParaRPr lang="en-IN"/>
          </a:p>
        </p:txBody>
      </p:sp>
      <p:sp>
        <p:nvSpPr>
          <p:cNvPr id="8" name="Rectangle 7"/>
          <p:cNvSpPr/>
          <p:nvPr/>
        </p:nvSpPr>
        <p:spPr>
          <a:xfrm>
            <a:off x="1809721" y="6321262"/>
            <a:ext cx="8286808" cy="369332"/>
          </a:xfrm>
          <a:prstGeom prst="rect">
            <a:avLst/>
          </a:prstGeom>
        </p:spPr>
        <p:txBody>
          <a:bodyPr wrap="square">
            <a:spAutoFit/>
          </a:bodyPr>
          <a:lstStyle/>
          <a:p>
            <a:pPr algn="just"/>
            <a:r>
              <a:rPr lang="en-IN" dirty="0"/>
              <a:t>The more data that is created, the better understanding and wisdom people can obtain.</a:t>
            </a:r>
          </a:p>
        </p:txBody>
      </p:sp>
      <p:pic>
        <p:nvPicPr>
          <p:cNvPr id="7" name="Picture 6"/>
          <p:cNvPicPr/>
          <p:nvPr/>
        </p:nvPicPr>
        <p:blipFill>
          <a:blip r:embed="rId2"/>
          <a:srcRect l="7764" t="8135" r="7457" b="16055"/>
          <a:stretch>
            <a:fillRect/>
          </a:stretch>
        </p:blipFill>
        <p:spPr bwMode="auto">
          <a:xfrm>
            <a:off x="2501900" y="1951344"/>
            <a:ext cx="7434287" cy="4369918"/>
          </a:xfrm>
          <a:prstGeom prst="rect">
            <a:avLst/>
          </a:prstGeom>
          <a:noFill/>
          <a:ln w="9525">
            <a:noFill/>
            <a:miter lim="800000"/>
            <a:headEnd/>
            <a:tailEnd/>
          </a:ln>
        </p:spPr>
      </p:pic>
      <p:sp>
        <p:nvSpPr>
          <p:cNvPr id="9" name="Title 5">
            <a:extLst>
              <a:ext uri="{FF2B5EF4-FFF2-40B4-BE49-F238E27FC236}">
                <a16:creationId xmlns:a16="http://schemas.microsoft.com/office/drawing/2014/main" id="{8D786B6E-02A3-2748-B2A9-DBD84A01B6C1}"/>
              </a:ext>
            </a:extLst>
          </p:cNvPr>
          <p:cNvSpPr>
            <a:spLocks noGrp="1"/>
          </p:cNvSpPr>
          <p:nvPr>
            <p:ph type="title"/>
          </p:nvPr>
        </p:nvSpPr>
        <p:spPr>
          <a:xfrm>
            <a:off x="581192" y="702156"/>
            <a:ext cx="11029616" cy="1013800"/>
          </a:xfrm>
        </p:spPr>
        <p:txBody>
          <a:bodyPr/>
          <a:lstStyle/>
          <a:p>
            <a:r>
              <a:rPr lang="en-US" dirty="0"/>
              <a:t>Knowledge Management – Turning Data into Wisdom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13</a:t>
            </a:fld>
            <a:endParaRPr lang="en-IN"/>
          </a:p>
        </p:txBody>
      </p:sp>
      <p:sp>
        <p:nvSpPr>
          <p:cNvPr id="8" name="Rectangle 7"/>
          <p:cNvSpPr/>
          <p:nvPr/>
        </p:nvSpPr>
        <p:spPr>
          <a:xfrm>
            <a:off x="1952596" y="6321262"/>
            <a:ext cx="8286808" cy="461665"/>
          </a:xfrm>
          <a:prstGeom prst="rect">
            <a:avLst/>
          </a:prstGeom>
        </p:spPr>
        <p:txBody>
          <a:bodyPr wrap="square">
            <a:spAutoFit/>
          </a:bodyPr>
          <a:lstStyle/>
          <a:p>
            <a:pPr algn="ctr"/>
            <a:r>
              <a:rPr lang="en-IN" sz="2400" b="1" i="1" dirty="0">
                <a:solidFill>
                  <a:srgbClr val="0000FF"/>
                </a:solidFill>
              </a:rPr>
              <a:t>"The Sky's not the limit. It's only the beginning with </a:t>
            </a:r>
            <a:r>
              <a:rPr lang="en-IN" sz="2400" b="1" i="1" dirty="0" err="1">
                <a:solidFill>
                  <a:srgbClr val="0000FF"/>
                </a:solidFill>
              </a:rPr>
              <a:t>IoT</a:t>
            </a:r>
            <a:r>
              <a:rPr lang="en-IN" sz="2400" b="1" i="1" dirty="0">
                <a:solidFill>
                  <a:srgbClr val="0000FF"/>
                </a:solidFill>
              </a:rPr>
              <a:t>."</a:t>
            </a:r>
            <a:endParaRPr lang="en-IN" sz="2400" b="1" dirty="0">
              <a:solidFill>
                <a:srgbClr val="0000FF"/>
              </a:solidFill>
            </a:endParaRPr>
          </a:p>
        </p:txBody>
      </p:sp>
      <p:pic>
        <p:nvPicPr>
          <p:cNvPr id="9" name="Picture 8"/>
          <p:cNvPicPr/>
          <p:nvPr/>
        </p:nvPicPr>
        <p:blipFill>
          <a:blip r:embed="rId2"/>
          <a:srcRect l="15743" t="12311" r="17141" b="5471"/>
          <a:stretch>
            <a:fillRect/>
          </a:stretch>
        </p:blipFill>
        <p:spPr bwMode="auto">
          <a:xfrm>
            <a:off x="2934487" y="1827932"/>
            <a:ext cx="6323026" cy="4381354"/>
          </a:xfrm>
          <a:prstGeom prst="rect">
            <a:avLst/>
          </a:prstGeom>
          <a:noFill/>
          <a:ln w="9525">
            <a:noFill/>
            <a:miter lim="800000"/>
            <a:headEnd/>
            <a:tailEnd/>
          </a:ln>
        </p:spPr>
      </p:pic>
      <p:sp>
        <p:nvSpPr>
          <p:cNvPr id="4" name="Title 3">
            <a:extLst>
              <a:ext uri="{FF2B5EF4-FFF2-40B4-BE49-F238E27FC236}">
                <a16:creationId xmlns:a16="http://schemas.microsoft.com/office/drawing/2014/main" id="{1378FA82-2CBE-6941-9323-D8919AD3F18D}"/>
              </a:ext>
            </a:extLst>
          </p:cNvPr>
          <p:cNvSpPr>
            <a:spLocks noGrp="1"/>
          </p:cNvSpPr>
          <p:nvPr>
            <p:ph type="title"/>
          </p:nvPr>
        </p:nvSpPr>
        <p:spPr/>
        <p:txBody>
          <a:bodyPr/>
          <a:lstStyle/>
          <a:p>
            <a:r>
              <a:rPr lang="en-US" dirty="0"/>
              <a:t>Future of </a:t>
            </a:r>
            <a:r>
              <a:rPr lang="en-US" dirty="0" err="1"/>
              <a:t>iot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14</a:t>
            </a:fld>
            <a:endParaRPr lang="en-IN"/>
          </a:p>
        </p:txBody>
      </p:sp>
      <p:sp>
        <p:nvSpPr>
          <p:cNvPr id="8" name="Rectangle 7"/>
          <p:cNvSpPr/>
          <p:nvPr/>
        </p:nvSpPr>
        <p:spPr>
          <a:xfrm>
            <a:off x="1238100" y="6346696"/>
            <a:ext cx="10372708" cy="369332"/>
          </a:xfrm>
          <a:prstGeom prst="rect">
            <a:avLst/>
          </a:prstGeom>
        </p:spPr>
        <p:txBody>
          <a:bodyPr wrap="square">
            <a:spAutoFit/>
          </a:bodyPr>
          <a:lstStyle/>
          <a:p>
            <a:pPr algn="ctr"/>
            <a:r>
              <a:rPr lang="en-IN" dirty="0"/>
              <a:t>GE’s estimates on potential of just ONE percent savings applied using </a:t>
            </a:r>
            <a:r>
              <a:rPr lang="en-IN" dirty="0" err="1"/>
              <a:t>IoT</a:t>
            </a:r>
            <a:r>
              <a:rPr lang="en-IN" dirty="0"/>
              <a:t> across global industry sectors.</a:t>
            </a:r>
          </a:p>
        </p:txBody>
      </p:sp>
      <p:pic>
        <p:nvPicPr>
          <p:cNvPr id="7" name="Picture 6"/>
          <p:cNvPicPr/>
          <p:nvPr/>
        </p:nvPicPr>
        <p:blipFill>
          <a:blip r:embed="rId2"/>
          <a:srcRect l="16407" t="12969" r="17260" b="7680"/>
          <a:stretch>
            <a:fillRect/>
          </a:stretch>
        </p:blipFill>
        <p:spPr bwMode="auto">
          <a:xfrm>
            <a:off x="2781256" y="1833382"/>
            <a:ext cx="6527844" cy="4487879"/>
          </a:xfrm>
          <a:prstGeom prst="rect">
            <a:avLst/>
          </a:prstGeom>
          <a:noFill/>
          <a:ln w="9525">
            <a:noFill/>
            <a:miter lim="800000"/>
            <a:headEnd/>
            <a:tailEnd/>
          </a:ln>
        </p:spPr>
      </p:pic>
      <p:sp>
        <p:nvSpPr>
          <p:cNvPr id="4" name="Title 3">
            <a:extLst>
              <a:ext uri="{FF2B5EF4-FFF2-40B4-BE49-F238E27FC236}">
                <a16:creationId xmlns:a16="http://schemas.microsoft.com/office/drawing/2014/main" id="{48BAC16E-3F81-8545-8E3D-5E14642B79C2}"/>
              </a:ext>
            </a:extLst>
          </p:cNvPr>
          <p:cNvSpPr>
            <a:spLocks noGrp="1"/>
          </p:cNvSpPr>
          <p:nvPr>
            <p:ph type="title"/>
          </p:nvPr>
        </p:nvSpPr>
        <p:spPr/>
        <p:txBody>
          <a:bodyPr/>
          <a:lstStyle/>
          <a:p>
            <a:r>
              <a:rPr lang="en-US" dirty="0"/>
              <a:t>The potential of </a:t>
            </a:r>
            <a:r>
              <a:rPr lang="en-US" dirty="0" err="1"/>
              <a:t>iot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15</a:t>
            </a:fld>
            <a:endParaRPr lang="en-IN"/>
          </a:p>
        </p:txBody>
      </p:sp>
      <p:pic>
        <p:nvPicPr>
          <p:cNvPr id="3" name="Picture 2"/>
          <p:cNvPicPr>
            <a:picLocks noChangeAspect="1" noChangeArrowheads="1"/>
          </p:cNvPicPr>
          <p:nvPr/>
        </p:nvPicPr>
        <p:blipFill>
          <a:blip r:embed="rId2"/>
          <a:srcRect l="19336" t="27343" r="20898" b="18945"/>
          <a:stretch>
            <a:fillRect/>
          </a:stretch>
        </p:blipFill>
        <p:spPr bwMode="auto">
          <a:xfrm>
            <a:off x="1982761" y="1785926"/>
            <a:ext cx="8410987" cy="4535336"/>
          </a:xfrm>
          <a:prstGeom prst="rect">
            <a:avLst/>
          </a:prstGeom>
          <a:noFill/>
          <a:ln w="9525">
            <a:noFill/>
            <a:miter lim="800000"/>
            <a:headEnd/>
            <a:tailEnd/>
          </a:ln>
          <a:effectLst/>
        </p:spPr>
      </p:pic>
      <p:sp>
        <p:nvSpPr>
          <p:cNvPr id="6" name="Title 5">
            <a:extLst>
              <a:ext uri="{FF2B5EF4-FFF2-40B4-BE49-F238E27FC236}">
                <a16:creationId xmlns:a16="http://schemas.microsoft.com/office/drawing/2014/main" id="{E217B254-F5C1-9048-BCC0-869711F5EDAA}"/>
              </a:ext>
            </a:extLst>
          </p:cNvPr>
          <p:cNvSpPr>
            <a:spLocks noGrp="1"/>
          </p:cNvSpPr>
          <p:nvPr>
            <p:ph type="title"/>
          </p:nvPr>
        </p:nvSpPr>
        <p:spPr/>
        <p:txBody>
          <a:bodyPr/>
          <a:lstStyle/>
          <a:p>
            <a:r>
              <a:rPr lang="en-US" dirty="0"/>
              <a:t>Potential of </a:t>
            </a:r>
            <a:r>
              <a:rPr lang="en-US" dirty="0" err="1"/>
              <a:t>iot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16</a:t>
            </a:fld>
            <a:endParaRPr lang="en-IN"/>
          </a:p>
        </p:txBody>
      </p:sp>
      <p:pic>
        <p:nvPicPr>
          <p:cNvPr id="9" name="Picture 8" descr="https://upload.wikimedia.org/wikipedia/commons/thumb/9/9b/Internet_of_Things.svg/450px-Internet_of_Things.svg.png">
            <a:hlinkClick r:id="rId2"/>
          </p:cNvPr>
          <p:cNvPicPr/>
          <p:nvPr/>
        </p:nvPicPr>
        <p:blipFill>
          <a:blip r:embed="rId3"/>
          <a:srcRect/>
          <a:stretch>
            <a:fillRect/>
          </a:stretch>
        </p:blipFill>
        <p:spPr bwMode="auto">
          <a:xfrm>
            <a:off x="3024967" y="2188802"/>
            <a:ext cx="6804833" cy="4067505"/>
          </a:xfrm>
          <a:prstGeom prst="rect">
            <a:avLst/>
          </a:prstGeom>
          <a:noFill/>
          <a:ln w="9525">
            <a:noFill/>
            <a:miter lim="800000"/>
            <a:headEnd/>
            <a:tailEnd/>
          </a:ln>
        </p:spPr>
      </p:pic>
      <p:sp>
        <p:nvSpPr>
          <p:cNvPr id="6" name="Title 5">
            <a:extLst>
              <a:ext uri="{FF2B5EF4-FFF2-40B4-BE49-F238E27FC236}">
                <a16:creationId xmlns:a16="http://schemas.microsoft.com/office/drawing/2014/main" id="{A87D9A8D-73E5-1247-9E3A-ED7BEDEB5F61}"/>
              </a:ext>
            </a:extLst>
          </p:cNvPr>
          <p:cNvSpPr>
            <a:spLocks noGrp="1"/>
          </p:cNvSpPr>
          <p:nvPr>
            <p:ph type="title"/>
          </p:nvPr>
        </p:nvSpPr>
        <p:spPr>
          <a:xfrm>
            <a:off x="581192" y="702156"/>
            <a:ext cx="11029616" cy="1013800"/>
          </a:xfrm>
        </p:spPr>
        <p:txBody>
          <a:bodyPr/>
          <a:lstStyle/>
          <a:p>
            <a:r>
              <a:rPr lang="en-US" dirty="0"/>
              <a:t>Technology roadmap of IoT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2328700" y="6545282"/>
            <a:ext cx="8229600" cy="445678"/>
          </a:xfrm>
        </p:spPr>
        <p:txBody>
          <a:bodyPr>
            <a:normAutofit fontScale="92500" lnSpcReduction="10000"/>
          </a:bodyPr>
          <a:lstStyle/>
          <a:p>
            <a:pPr>
              <a:buNone/>
            </a:pPr>
            <a:r>
              <a:rPr lang="en-IN" sz="2200" i="1" dirty="0"/>
              <a:t>	</a:t>
            </a:r>
            <a:r>
              <a:rPr lang="en-IN" sz="2200" b="1" i="1" dirty="0">
                <a:solidFill>
                  <a:srgbClr val="0000FF"/>
                </a:solidFill>
              </a:rPr>
              <a:t> "The Ultimate Goal of IOT is to Automate Human Life."</a:t>
            </a:r>
            <a:endParaRPr lang="en-IN" sz="2200" dirty="0">
              <a:solidFill>
                <a:srgbClr val="0000FF"/>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17</a:t>
            </a:fld>
            <a:endParaRPr lang="en-IN" dirty="0"/>
          </a:p>
        </p:txBody>
      </p:sp>
      <p:pic>
        <p:nvPicPr>
          <p:cNvPr id="7" name="Picture 6" descr="http://kpcbweb2.s3.amazonaws.com/content/710/original_aefd15169aaebd3f037b5ed672db6de1.png"/>
          <p:cNvPicPr/>
          <p:nvPr/>
        </p:nvPicPr>
        <p:blipFill>
          <a:blip r:embed="rId2"/>
          <a:srcRect b="3468"/>
          <a:stretch>
            <a:fillRect/>
          </a:stretch>
        </p:blipFill>
        <p:spPr bwMode="auto">
          <a:xfrm>
            <a:off x="3135290" y="1976442"/>
            <a:ext cx="5322910" cy="3979695"/>
          </a:xfrm>
          <a:prstGeom prst="rect">
            <a:avLst/>
          </a:prstGeom>
          <a:noFill/>
          <a:ln w="9525">
            <a:noFill/>
            <a:miter lim="800000"/>
            <a:headEnd/>
            <a:tailEnd/>
          </a:ln>
        </p:spPr>
      </p:pic>
      <p:sp>
        <p:nvSpPr>
          <p:cNvPr id="8" name="Title 5">
            <a:extLst>
              <a:ext uri="{FF2B5EF4-FFF2-40B4-BE49-F238E27FC236}">
                <a16:creationId xmlns:a16="http://schemas.microsoft.com/office/drawing/2014/main" id="{7CA7F104-EE94-EC4D-B917-DB92F1C05717}"/>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6992" y="2247900"/>
            <a:ext cx="6966008" cy="4594225"/>
          </a:xfrm>
        </p:spPr>
        <p:txBody>
          <a:bodyPr>
            <a:normAutofit fontScale="85000" lnSpcReduction="20000"/>
          </a:bodyPr>
          <a:lstStyle/>
          <a:p>
            <a:pPr algn="just">
              <a:buClr>
                <a:srgbClr val="0000FF"/>
              </a:buClr>
              <a:buFont typeface="Wingdings" pitchFamily="2" charset="2"/>
              <a:buChar char="ü"/>
            </a:pPr>
            <a:r>
              <a:rPr lang="en-IN" sz="2800" dirty="0"/>
              <a:t>Building and Home automation</a:t>
            </a:r>
          </a:p>
          <a:p>
            <a:pPr algn="just">
              <a:buClr>
                <a:srgbClr val="0000FF"/>
              </a:buClr>
              <a:buFont typeface="Wingdings" pitchFamily="2" charset="2"/>
              <a:buChar char="ü"/>
            </a:pPr>
            <a:r>
              <a:rPr lang="en-IN" sz="2800" dirty="0"/>
              <a:t>Manufacturing</a:t>
            </a:r>
          </a:p>
          <a:p>
            <a:pPr algn="just">
              <a:buClr>
                <a:srgbClr val="0000FF"/>
              </a:buClr>
              <a:buFont typeface="Wingdings" pitchFamily="2" charset="2"/>
              <a:buChar char="ü"/>
            </a:pPr>
            <a:r>
              <a:rPr lang="en-IN" sz="2800" dirty="0"/>
              <a:t>Medical and Healthcare systems</a:t>
            </a:r>
          </a:p>
          <a:p>
            <a:pPr algn="just">
              <a:buClr>
                <a:srgbClr val="0000FF"/>
              </a:buClr>
              <a:buFont typeface="Wingdings" pitchFamily="2" charset="2"/>
              <a:buChar char="ü"/>
            </a:pPr>
            <a:r>
              <a:rPr lang="en-IN" sz="2800" dirty="0"/>
              <a:t>Media</a:t>
            </a:r>
          </a:p>
          <a:p>
            <a:pPr algn="just">
              <a:buClr>
                <a:srgbClr val="0000FF"/>
              </a:buClr>
              <a:buFont typeface="Wingdings" pitchFamily="2" charset="2"/>
              <a:buChar char="ü"/>
            </a:pPr>
            <a:r>
              <a:rPr lang="en-IN" sz="2800" dirty="0"/>
              <a:t>Environmental monitoring</a:t>
            </a:r>
          </a:p>
          <a:p>
            <a:pPr algn="just">
              <a:buClr>
                <a:srgbClr val="0000FF"/>
              </a:buClr>
              <a:buFont typeface="Wingdings" pitchFamily="2" charset="2"/>
              <a:buChar char="ü"/>
            </a:pPr>
            <a:r>
              <a:rPr lang="en-IN" sz="2800" dirty="0"/>
              <a:t>Infrastructure management</a:t>
            </a:r>
          </a:p>
          <a:p>
            <a:pPr algn="just">
              <a:buClr>
                <a:srgbClr val="0000FF"/>
              </a:buClr>
              <a:buFont typeface="Wingdings" pitchFamily="2" charset="2"/>
              <a:buChar char="ü"/>
            </a:pPr>
            <a:r>
              <a:rPr lang="en-IN" sz="2800" dirty="0"/>
              <a:t>Energy management</a:t>
            </a:r>
          </a:p>
          <a:p>
            <a:pPr algn="just">
              <a:buClr>
                <a:srgbClr val="0000FF"/>
              </a:buClr>
              <a:buFont typeface="Wingdings" pitchFamily="2" charset="2"/>
              <a:buChar char="ü"/>
            </a:pPr>
            <a:r>
              <a:rPr lang="en-IN" sz="2800" dirty="0"/>
              <a:t>Transportation</a:t>
            </a:r>
          </a:p>
          <a:p>
            <a:pPr algn="just">
              <a:buClr>
                <a:srgbClr val="0000FF"/>
              </a:buClr>
              <a:buFont typeface="Wingdings" pitchFamily="2" charset="2"/>
              <a:buChar char="ü"/>
            </a:pPr>
            <a:r>
              <a:rPr lang="en-IN" sz="2800" dirty="0"/>
              <a:t>Better quality of life for elderly</a:t>
            </a:r>
          </a:p>
          <a:p>
            <a:pPr algn="just">
              <a:buClr>
                <a:srgbClr val="0000FF"/>
              </a:buClr>
              <a:buFont typeface="Wingdings" pitchFamily="2" charset="2"/>
              <a:buChar char="ü"/>
            </a:pPr>
            <a:r>
              <a:rPr lang="en-IN" sz="2800" dirty="0"/>
              <a:t>... ... ...</a:t>
            </a:r>
            <a:endParaRPr lang="en-IN" sz="2800" b="1" i="1" dirty="0">
              <a:solidFill>
                <a:srgbClr val="0000FF"/>
              </a:solidFill>
            </a:endParaRPr>
          </a:p>
          <a:p>
            <a:pPr algn="just">
              <a:buClr>
                <a:srgbClr val="0000FF"/>
              </a:buClr>
              <a:buFont typeface="Wingdings" pitchFamily="2" charset="2"/>
              <a:buChar char="ü"/>
            </a:pPr>
            <a:endParaRPr lang="en-IN" sz="2800" dirty="0"/>
          </a:p>
          <a:p>
            <a:pPr algn="just">
              <a:buClr>
                <a:srgbClr val="0000FF"/>
              </a:buClr>
              <a:buFont typeface="Wingdings" pitchFamily="2" charset="2"/>
              <a:buChar char="ü"/>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18</a:t>
            </a:fld>
            <a:endParaRPr lang="en-IN"/>
          </a:p>
        </p:txBody>
      </p:sp>
      <p:sp>
        <p:nvSpPr>
          <p:cNvPr id="5" name="Title 5">
            <a:extLst>
              <a:ext uri="{FF2B5EF4-FFF2-40B4-BE49-F238E27FC236}">
                <a16:creationId xmlns:a16="http://schemas.microsoft.com/office/drawing/2014/main" id="{19296C26-87E0-0648-ADFF-8952AC1CD4E6}"/>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19</a:t>
            </a:fld>
            <a:endParaRPr lang="en-IN"/>
          </a:p>
        </p:txBody>
      </p:sp>
      <p:pic>
        <p:nvPicPr>
          <p:cNvPr id="2050" name="Picture 2"/>
          <p:cNvPicPr>
            <a:picLocks noChangeAspect="1" noChangeArrowheads="1"/>
          </p:cNvPicPr>
          <p:nvPr/>
        </p:nvPicPr>
        <p:blipFill rotWithShape="1">
          <a:blip r:embed="rId2"/>
          <a:srcRect t="1602"/>
          <a:stretch/>
        </p:blipFill>
        <p:spPr bwMode="auto">
          <a:xfrm>
            <a:off x="2540000" y="1892300"/>
            <a:ext cx="6248400" cy="4876800"/>
          </a:xfrm>
          <a:prstGeom prst="rect">
            <a:avLst/>
          </a:prstGeom>
          <a:noFill/>
          <a:ln w="9525">
            <a:noFill/>
            <a:miter lim="800000"/>
            <a:headEnd/>
            <a:tailEnd/>
          </a:ln>
          <a:effectLst/>
        </p:spPr>
      </p:pic>
      <p:sp>
        <p:nvSpPr>
          <p:cNvPr id="5" name="Title 5">
            <a:extLst>
              <a:ext uri="{FF2B5EF4-FFF2-40B4-BE49-F238E27FC236}">
                <a16:creationId xmlns:a16="http://schemas.microsoft.com/office/drawing/2014/main" id="{F2486A68-9573-8B48-B23D-336EF0BE14B7}"/>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9359" y="1983771"/>
            <a:ext cx="9313282" cy="4522537"/>
          </a:xfrm>
        </p:spPr>
        <p:txBody>
          <a:bodyPr>
            <a:noAutofit/>
          </a:bodyPr>
          <a:lstStyle/>
          <a:p>
            <a:pPr marL="0" lvl="0" indent="0" algn="just">
              <a:lnSpc>
                <a:spcPct val="150000"/>
              </a:lnSpc>
              <a:spcBef>
                <a:spcPts val="0"/>
              </a:spcBef>
              <a:spcAft>
                <a:spcPts val="0"/>
              </a:spcAft>
              <a:buClr>
                <a:srgbClr val="FF00FF"/>
              </a:buClr>
              <a:buNone/>
            </a:pPr>
            <a:r>
              <a:rPr lang="en-IN" sz="2200" dirty="0">
                <a:solidFill>
                  <a:schemeClr val="accent2"/>
                </a:solidFill>
              </a:rPr>
              <a:t>What is Internet of Things?</a:t>
            </a:r>
          </a:p>
          <a:p>
            <a:pPr marL="0" lvl="0" indent="0" algn="just">
              <a:lnSpc>
                <a:spcPct val="150000"/>
              </a:lnSpc>
              <a:spcBef>
                <a:spcPts val="0"/>
              </a:spcBef>
              <a:spcAft>
                <a:spcPts val="0"/>
              </a:spcAft>
              <a:buClr>
                <a:srgbClr val="FF00FF"/>
              </a:buClr>
              <a:buNone/>
            </a:pPr>
            <a:r>
              <a:rPr lang="en-IN" sz="2200" dirty="0">
                <a:solidFill>
                  <a:schemeClr val="accent2"/>
                </a:solidFill>
              </a:rPr>
              <a:t>How </a:t>
            </a:r>
            <a:r>
              <a:rPr lang="en-IN" sz="2200" dirty="0" err="1">
                <a:solidFill>
                  <a:schemeClr val="accent2"/>
                </a:solidFill>
              </a:rPr>
              <a:t>IoT</a:t>
            </a:r>
            <a:r>
              <a:rPr lang="en-IN" sz="2200" dirty="0">
                <a:solidFill>
                  <a:schemeClr val="accent2"/>
                </a:solidFill>
              </a:rPr>
              <a:t> Works?</a:t>
            </a:r>
          </a:p>
          <a:p>
            <a:pPr marL="0" lvl="0" indent="0" algn="just">
              <a:lnSpc>
                <a:spcPct val="150000"/>
              </a:lnSpc>
              <a:spcBef>
                <a:spcPts val="0"/>
              </a:spcBef>
              <a:spcAft>
                <a:spcPts val="0"/>
              </a:spcAft>
              <a:buClr>
                <a:srgbClr val="FF00FF"/>
              </a:buClr>
              <a:buNone/>
            </a:pPr>
            <a:r>
              <a:rPr lang="en-IN" sz="2200" dirty="0">
                <a:solidFill>
                  <a:schemeClr val="accent2"/>
                </a:solidFill>
              </a:rPr>
              <a:t>Current Status &amp; Future Prospect of </a:t>
            </a:r>
            <a:r>
              <a:rPr lang="en-IN" sz="2200" dirty="0" err="1">
                <a:solidFill>
                  <a:schemeClr val="accent2"/>
                </a:solidFill>
              </a:rPr>
              <a:t>IoT</a:t>
            </a:r>
            <a:endParaRPr lang="en-IN" sz="2200" dirty="0">
              <a:solidFill>
                <a:schemeClr val="accent2"/>
              </a:solidFill>
            </a:endParaRPr>
          </a:p>
          <a:p>
            <a:pPr marL="0" lvl="0" indent="0" algn="just">
              <a:lnSpc>
                <a:spcPct val="150000"/>
              </a:lnSpc>
              <a:spcBef>
                <a:spcPts val="0"/>
              </a:spcBef>
              <a:spcAft>
                <a:spcPts val="0"/>
              </a:spcAft>
              <a:buClr>
                <a:srgbClr val="FF00FF"/>
              </a:buClr>
              <a:buNone/>
            </a:pPr>
            <a:r>
              <a:rPr lang="en-IN" sz="2200" dirty="0">
                <a:solidFill>
                  <a:schemeClr val="accent2"/>
                </a:solidFill>
              </a:rPr>
              <a:t>Knowledge Management – From Data to Wisdom</a:t>
            </a:r>
          </a:p>
          <a:p>
            <a:pPr marL="0" lvl="0" indent="0" algn="just">
              <a:lnSpc>
                <a:spcPct val="150000"/>
              </a:lnSpc>
              <a:spcBef>
                <a:spcPts val="0"/>
              </a:spcBef>
              <a:spcAft>
                <a:spcPts val="0"/>
              </a:spcAft>
              <a:buClr>
                <a:srgbClr val="FF00FF"/>
              </a:buClr>
              <a:buNone/>
            </a:pPr>
            <a:r>
              <a:rPr lang="en-IN" sz="2200" dirty="0">
                <a:solidFill>
                  <a:schemeClr val="accent2"/>
                </a:solidFill>
              </a:rPr>
              <a:t>The Future of </a:t>
            </a:r>
            <a:r>
              <a:rPr lang="en-IN" sz="2200" dirty="0" err="1">
                <a:solidFill>
                  <a:schemeClr val="accent2"/>
                </a:solidFill>
              </a:rPr>
              <a:t>IoT</a:t>
            </a:r>
            <a:endParaRPr lang="en-IN" sz="2200" dirty="0">
              <a:solidFill>
                <a:schemeClr val="accent2"/>
              </a:solidFill>
            </a:endParaRPr>
          </a:p>
          <a:p>
            <a:pPr marL="0" lvl="0" indent="0" algn="just">
              <a:lnSpc>
                <a:spcPct val="150000"/>
              </a:lnSpc>
              <a:spcBef>
                <a:spcPts val="0"/>
              </a:spcBef>
              <a:spcAft>
                <a:spcPts val="0"/>
              </a:spcAft>
              <a:buClr>
                <a:srgbClr val="FF00FF"/>
              </a:buClr>
              <a:buNone/>
            </a:pPr>
            <a:r>
              <a:rPr lang="en-IN" sz="2200" dirty="0">
                <a:solidFill>
                  <a:schemeClr val="accent2"/>
                </a:solidFill>
              </a:rPr>
              <a:t>The Potential of </a:t>
            </a:r>
            <a:r>
              <a:rPr lang="en-IN" sz="2200" dirty="0" err="1">
                <a:solidFill>
                  <a:schemeClr val="accent2"/>
                </a:solidFill>
              </a:rPr>
              <a:t>IoT</a:t>
            </a:r>
            <a:endParaRPr lang="en-IN" sz="2200" dirty="0">
              <a:solidFill>
                <a:schemeClr val="accent2"/>
              </a:solidFill>
            </a:endParaRPr>
          </a:p>
          <a:p>
            <a:pPr marL="0" lvl="0" indent="0" algn="just">
              <a:lnSpc>
                <a:spcPct val="150000"/>
              </a:lnSpc>
              <a:spcBef>
                <a:spcPts val="0"/>
              </a:spcBef>
              <a:spcAft>
                <a:spcPts val="0"/>
              </a:spcAft>
              <a:buClr>
                <a:srgbClr val="FF00FF"/>
              </a:buClr>
              <a:buNone/>
            </a:pPr>
            <a:r>
              <a:rPr lang="en-IN" sz="2200" dirty="0">
                <a:solidFill>
                  <a:schemeClr val="accent2"/>
                </a:solidFill>
              </a:rPr>
              <a:t>Few Applications of </a:t>
            </a:r>
            <a:r>
              <a:rPr lang="en-IN" sz="2200" dirty="0" err="1">
                <a:solidFill>
                  <a:schemeClr val="accent2"/>
                </a:solidFill>
              </a:rPr>
              <a:t>IoT</a:t>
            </a:r>
            <a:endParaRPr lang="en-IN" sz="2200" dirty="0">
              <a:solidFill>
                <a:schemeClr val="accent2"/>
              </a:solidFill>
            </a:endParaRPr>
          </a:p>
          <a:p>
            <a:pPr marL="0" lvl="0" indent="0" algn="just">
              <a:lnSpc>
                <a:spcPct val="150000"/>
              </a:lnSpc>
              <a:spcBef>
                <a:spcPts val="0"/>
              </a:spcBef>
              <a:spcAft>
                <a:spcPts val="0"/>
              </a:spcAft>
              <a:buClr>
                <a:srgbClr val="FF00FF"/>
              </a:buClr>
              <a:buNone/>
            </a:pPr>
            <a:r>
              <a:rPr lang="en-IN" sz="2200" dirty="0">
                <a:solidFill>
                  <a:schemeClr val="accent2"/>
                </a:solidFill>
              </a:rPr>
              <a:t>Technological Challenges of </a:t>
            </a:r>
            <a:r>
              <a:rPr lang="en-IN" sz="2200" dirty="0" err="1">
                <a:solidFill>
                  <a:schemeClr val="accent2"/>
                </a:solidFill>
              </a:rPr>
              <a:t>IoT</a:t>
            </a:r>
            <a:endParaRPr lang="en-IN" sz="2200" dirty="0">
              <a:solidFill>
                <a:schemeClr val="accent2"/>
              </a:solidFill>
            </a:endParaRPr>
          </a:p>
          <a:p>
            <a:pPr marL="0" lvl="0" indent="0" algn="just">
              <a:lnSpc>
                <a:spcPct val="150000"/>
              </a:lnSpc>
              <a:spcBef>
                <a:spcPts val="0"/>
              </a:spcBef>
              <a:spcAft>
                <a:spcPts val="0"/>
              </a:spcAft>
              <a:buClr>
                <a:srgbClr val="FF00FF"/>
              </a:buClr>
              <a:buNone/>
            </a:pPr>
            <a:r>
              <a:rPr lang="en-IN" sz="2200" dirty="0">
                <a:solidFill>
                  <a:schemeClr val="accent2"/>
                </a:solidFill>
              </a:rPr>
              <a:t>Criticisms &amp; Controversies of IoT</a:t>
            </a:r>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dirty="0"/>
          </a:p>
        </p:txBody>
      </p:sp>
      <p:sp>
        <p:nvSpPr>
          <p:cNvPr id="6" name="Title 5">
            <a:extLst>
              <a:ext uri="{FF2B5EF4-FFF2-40B4-BE49-F238E27FC236}">
                <a16:creationId xmlns:a16="http://schemas.microsoft.com/office/drawing/2014/main" id="{8E6C74AC-8338-AB4C-8B9F-EA58131C6A03}"/>
              </a:ext>
            </a:extLst>
          </p:cNvPr>
          <p:cNvSpPr>
            <a:spLocks noGrp="1"/>
          </p:cNvSpPr>
          <p:nvPr>
            <p:ph type="title"/>
          </p:nvPr>
        </p:nvSpPr>
        <p:spPr/>
        <p:txBody>
          <a:bodyPr/>
          <a:lstStyle/>
          <a:p>
            <a:r>
              <a:rPr lang="en-US" dirty="0"/>
              <a:t>topics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20</a:t>
            </a:fld>
            <a:endParaRPr lang="en-IN"/>
          </a:p>
        </p:txBody>
      </p:sp>
      <p:pic>
        <p:nvPicPr>
          <p:cNvPr id="3075" name="Picture 3"/>
          <p:cNvPicPr>
            <a:picLocks noChangeAspect="1" noChangeArrowheads="1"/>
          </p:cNvPicPr>
          <p:nvPr/>
        </p:nvPicPr>
        <p:blipFill>
          <a:blip r:embed="rId2"/>
          <a:srcRect l="18945" t="16797" r="20117" b="11914"/>
          <a:stretch>
            <a:fillRect/>
          </a:stretch>
        </p:blipFill>
        <p:spPr bwMode="auto">
          <a:xfrm>
            <a:off x="2247900" y="1864050"/>
            <a:ext cx="7010400" cy="4920762"/>
          </a:xfrm>
          <a:prstGeom prst="rect">
            <a:avLst/>
          </a:prstGeom>
          <a:noFill/>
          <a:ln w="9525">
            <a:noFill/>
            <a:miter lim="800000"/>
            <a:headEnd/>
            <a:tailEnd/>
          </a:ln>
          <a:effectLst/>
        </p:spPr>
      </p:pic>
      <p:sp>
        <p:nvSpPr>
          <p:cNvPr id="5" name="Title 5">
            <a:extLst>
              <a:ext uri="{FF2B5EF4-FFF2-40B4-BE49-F238E27FC236}">
                <a16:creationId xmlns:a16="http://schemas.microsoft.com/office/drawing/2014/main" id="{70BAD2CC-68D5-9F4D-8807-264C5EBA8DAB}"/>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21</a:t>
            </a:fld>
            <a:endParaRPr lang="en-IN"/>
          </a:p>
        </p:txBody>
      </p:sp>
      <p:pic>
        <p:nvPicPr>
          <p:cNvPr id="5122" name="Picture 2"/>
          <p:cNvPicPr>
            <a:picLocks noChangeAspect="1" noChangeArrowheads="1"/>
          </p:cNvPicPr>
          <p:nvPr/>
        </p:nvPicPr>
        <p:blipFill rotWithShape="1">
          <a:blip r:embed="rId2"/>
          <a:srcRect l="18164" t="19919" r="19726" b="21973"/>
          <a:stretch/>
        </p:blipFill>
        <p:spPr bwMode="auto">
          <a:xfrm>
            <a:off x="1725704" y="1788500"/>
            <a:ext cx="8497796" cy="4770193"/>
          </a:xfrm>
          <a:prstGeom prst="rect">
            <a:avLst/>
          </a:prstGeom>
          <a:noFill/>
          <a:ln w="9525">
            <a:noFill/>
            <a:miter lim="800000"/>
            <a:headEnd/>
            <a:tailEnd/>
          </a:ln>
          <a:effectLst/>
        </p:spPr>
      </p:pic>
      <p:sp>
        <p:nvSpPr>
          <p:cNvPr id="5" name="Title 5">
            <a:extLst>
              <a:ext uri="{FF2B5EF4-FFF2-40B4-BE49-F238E27FC236}">
                <a16:creationId xmlns:a16="http://schemas.microsoft.com/office/drawing/2014/main" id="{C51A814C-19C9-5142-88EE-670C29D2FC94}"/>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873754" y="5956136"/>
            <a:ext cx="10505446" cy="901863"/>
          </a:xfrm>
        </p:spPr>
        <p:txBody>
          <a:bodyPr>
            <a:normAutofit fontScale="70000" lnSpcReduction="20000"/>
          </a:bodyPr>
          <a:lstStyle/>
          <a:p>
            <a:pPr algn="just">
              <a:buNone/>
            </a:pPr>
            <a:r>
              <a:rPr lang="en-IN" sz="2200" i="1" dirty="0"/>
              <a:t>	</a:t>
            </a:r>
            <a:r>
              <a:rPr lang="en-IN" sz="2200" b="1" i="1" dirty="0"/>
              <a:t> 	</a:t>
            </a:r>
            <a:r>
              <a:rPr lang="en-IN" sz="2400" dirty="0"/>
              <a:t>In the world of </a:t>
            </a:r>
            <a:r>
              <a:rPr lang="en-IN" sz="2400" dirty="0" err="1"/>
              <a:t>IoT</a:t>
            </a:r>
            <a:r>
              <a:rPr lang="en-IN" sz="2400" dirty="0"/>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p>
          <a:p>
            <a:pPr>
              <a:buNone/>
            </a:pPr>
            <a:endParaRPr lang="en-IN" sz="2200" dirty="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22</a:t>
            </a:fld>
            <a:endParaRPr lang="en-IN" dirty="0"/>
          </a:p>
        </p:txBody>
      </p:sp>
      <p:pic>
        <p:nvPicPr>
          <p:cNvPr id="8" name="Picture 7"/>
          <p:cNvPicPr/>
          <p:nvPr/>
        </p:nvPicPr>
        <p:blipFill>
          <a:blip r:embed="rId2"/>
          <a:srcRect/>
          <a:stretch>
            <a:fillRect/>
          </a:stretch>
        </p:blipFill>
        <p:spPr bwMode="auto">
          <a:xfrm>
            <a:off x="3749660" y="1810446"/>
            <a:ext cx="4378340" cy="3955353"/>
          </a:xfrm>
          <a:prstGeom prst="rect">
            <a:avLst/>
          </a:prstGeom>
          <a:noFill/>
          <a:ln w="9525">
            <a:noFill/>
            <a:miter lim="800000"/>
            <a:headEnd/>
            <a:tailEnd/>
          </a:ln>
        </p:spPr>
      </p:pic>
      <p:sp>
        <p:nvSpPr>
          <p:cNvPr id="7" name="Title 5">
            <a:extLst>
              <a:ext uri="{FF2B5EF4-FFF2-40B4-BE49-F238E27FC236}">
                <a16:creationId xmlns:a16="http://schemas.microsoft.com/office/drawing/2014/main" id="{442ECAA1-D561-DE42-AC3B-69DFDD8E4025}"/>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22108" y="1852982"/>
            <a:ext cx="11188700" cy="4700218"/>
          </a:xfrm>
        </p:spPr>
        <p:txBody>
          <a:bodyPr>
            <a:normAutofit fontScale="55000" lnSpcReduction="20000"/>
          </a:bodyPr>
          <a:lstStyle/>
          <a:p>
            <a:pPr>
              <a:buNone/>
            </a:pPr>
            <a:r>
              <a:rPr lang="en-IN" sz="3100" dirty="0"/>
              <a:t>Initiatives and advances, </a:t>
            </a:r>
          </a:p>
          <a:p>
            <a:pPr>
              <a:buNone/>
            </a:pPr>
            <a:r>
              <a:rPr lang="en-IN" sz="3100" dirty="0"/>
              <a:t>	- Cisco’s Planetary Skin, </a:t>
            </a:r>
          </a:p>
          <a:p>
            <a:pPr>
              <a:buNone/>
            </a:pPr>
            <a:r>
              <a:rPr lang="en-IN" sz="3100" dirty="0"/>
              <a:t>	- GE’s Industrial Internet, </a:t>
            </a:r>
          </a:p>
          <a:p>
            <a:pPr>
              <a:buNone/>
            </a:pPr>
            <a:r>
              <a:rPr lang="en-IN" sz="3100" dirty="0"/>
              <a:t>	- HP’s central nervous system for the earth (</a:t>
            </a:r>
            <a:r>
              <a:rPr lang="en-IN" sz="3100" dirty="0" err="1"/>
              <a:t>CeNSE</a:t>
            </a:r>
            <a:r>
              <a:rPr lang="en-IN" sz="3100" dirty="0"/>
              <a:t>), </a:t>
            </a:r>
          </a:p>
          <a:p>
            <a:pPr>
              <a:buNone/>
            </a:pPr>
            <a:r>
              <a:rPr lang="en-IN" sz="3100" dirty="0"/>
              <a:t>	- smart dust, </a:t>
            </a:r>
          </a:p>
          <a:p>
            <a:pPr>
              <a:buNone/>
            </a:pPr>
            <a:r>
              <a:rPr lang="en-IN" sz="3100" dirty="0"/>
              <a:t>	- Bell’s lab </a:t>
            </a:r>
          </a:p>
          <a:p>
            <a:pPr>
              <a:buNone/>
            </a:pPr>
            <a:r>
              <a:rPr lang="en-IN" sz="3100" dirty="0"/>
              <a:t>have the potential to add millions—even billions—of sensors to the Internet. </a:t>
            </a:r>
          </a:p>
          <a:p>
            <a:pPr algn="just">
              <a:buNone/>
            </a:pPr>
            <a:endParaRPr lang="en-IN" sz="3100" dirty="0"/>
          </a:p>
          <a:p>
            <a:pPr algn="just">
              <a:buNone/>
            </a:pPr>
            <a:r>
              <a:rPr lang="en-IN" sz="3100" dirty="0"/>
              <a:t>		As cows, water pipes, people, and even shoes, trees, and animals become connected to </a:t>
            </a:r>
            <a:r>
              <a:rPr lang="en-IN" sz="3100" dirty="0" err="1"/>
              <a:t>IoT</a:t>
            </a:r>
            <a:r>
              <a:rPr lang="en-IN" sz="3100" dirty="0"/>
              <a:t>, the world has the potential to become a better place.</a:t>
            </a:r>
          </a:p>
          <a:p>
            <a:pPr algn="just">
              <a:buNone/>
            </a:pPr>
            <a:r>
              <a:rPr lang="en-IN" sz="3100" dirty="0"/>
              <a:t>		“With a trillion sensors embedded in the environment—all connected by computing systems, software, and services—it will be possible to hear the heartbeat of the Earth, impacting human interaction with the globe as profoundly as the Internet has revolutionized communication.” - Peter Hartwell, Senior Researcher, HP Labs.</a:t>
            </a:r>
          </a:p>
          <a:p>
            <a:pPr algn="just">
              <a:buNone/>
            </a:pPr>
            <a:endParaRPr lang="en-IN" sz="3100" dirty="0"/>
          </a:p>
          <a:p>
            <a:pPr algn="ctr">
              <a:buNone/>
            </a:pPr>
            <a:r>
              <a:rPr lang="en-IN" sz="3200" b="1" i="1" dirty="0">
                <a:solidFill>
                  <a:srgbClr val="0000FF"/>
                </a:solidFill>
              </a:rPr>
              <a:t> “How much more </a:t>
            </a:r>
            <a:r>
              <a:rPr lang="en-IN" sz="3200" b="1" i="1" dirty="0" err="1">
                <a:solidFill>
                  <a:srgbClr val="0000FF"/>
                </a:solidFill>
              </a:rPr>
              <a:t>IoT</a:t>
            </a:r>
            <a:r>
              <a:rPr lang="en-IN" sz="3200" b="1" i="1" dirty="0">
                <a:solidFill>
                  <a:srgbClr val="0000FF"/>
                </a:solidFill>
              </a:rPr>
              <a:t> can do is only left to your imagination”</a:t>
            </a:r>
            <a:endParaRPr lang="en-IN" sz="31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23</a:t>
            </a:fld>
            <a:endParaRPr lang="en-IN" dirty="0"/>
          </a:p>
        </p:txBody>
      </p:sp>
      <p:sp>
        <p:nvSpPr>
          <p:cNvPr id="5" name="Title 5">
            <a:extLst>
              <a:ext uri="{FF2B5EF4-FFF2-40B4-BE49-F238E27FC236}">
                <a16:creationId xmlns:a16="http://schemas.microsoft.com/office/drawing/2014/main" id="{7DF77DC6-2245-484A-B02C-75874BDDC3B8}"/>
              </a:ext>
            </a:extLst>
          </p:cNvPr>
          <p:cNvSpPr>
            <a:spLocks noGrp="1"/>
          </p:cNvSpPr>
          <p:nvPr>
            <p:ph type="title"/>
          </p:nvPr>
        </p:nvSpPr>
        <p:spPr>
          <a:xfrm>
            <a:off x="581192" y="702156"/>
            <a:ext cx="11029616" cy="1013800"/>
          </a:xfrm>
        </p:spPr>
        <p:txBody>
          <a:bodyPr/>
          <a:lstStyle/>
          <a:p>
            <a:r>
              <a:rPr lang="en-US" dirty="0"/>
              <a:t>Applications of IoT</a:t>
            </a:r>
          </a:p>
        </p:txBody>
      </p:sp>
      <p:pic>
        <p:nvPicPr>
          <p:cNvPr id="135170" name="Picture 2" descr="Mercury News interview: Peter Hartwell, senior researcher, HP Labs – The  Mercury News">
            <a:extLst>
              <a:ext uri="{FF2B5EF4-FFF2-40B4-BE49-F238E27FC236}">
                <a16:creationId xmlns:a16="http://schemas.microsoft.com/office/drawing/2014/main" id="{B66795F0-D859-0749-9FC4-CB719B373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735" y="1852982"/>
            <a:ext cx="3605073" cy="2460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0" y="1247296"/>
            <a:ext cx="11874500" cy="3894749"/>
          </a:xfrm>
        </p:spPr>
        <p:txBody>
          <a:bodyPr>
            <a:normAutofit/>
          </a:bodyPr>
          <a:lstStyle/>
          <a:p>
            <a:pPr algn="just">
              <a:buNone/>
            </a:pPr>
            <a:r>
              <a:rPr lang="en-IN" i="1" dirty="0"/>
              <a:t>		</a:t>
            </a:r>
            <a:r>
              <a:rPr lang="en-IN" dirty="0"/>
              <a:t>Internet of Things is the next stage of the information revolution and referenced the inter-connectivity of everything from urban transport to medical devices to household appliances.</a:t>
            </a:r>
          </a:p>
          <a:p>
            <a:pPr algn="just">
              <a:buNone/>
            </a:pPr>
            <a:r>
              <a:rPr lang="en-IN" dirty="0"/>
              <a:t>		Integration with the Internet implies that devices will use an IP address as a unique identifier. However, due to the limited address space of IPv4 (which allows for 4.3 billion unique addresses), objects in the </a:t>
            </a:r>
            <a:r>
              <a:rPr lang="en-IN" dirty="0" err="1"/>
              <a:t>IoT</a:t>
            </a:r>
            <a:r>
              <a:rPr lang="en-IN" dirty="0"/>
              <a:t> will have to use IPv6 to accommodate the extremely large address space required.</a:t>
            </a:r>
          </a:p>
          <a:p>
            <a:pPr algn="just">
              <a:buNone/>
            </a:pPr>
            <a:r>
              <a:rPr lang="en-IN" dirty="0"/>
              <a:t>		Objects in the </a:t>
            </a:r>
            <a:r>
              <a:rPr lang="en-IN" dirty="0" err="1"/>
              <a:t>IoT</a:t>
            </a:r>
            <a:r>
              <a:rPr lang="en-IN" dirty="0"/>
              <a:t> will not only be devices with sensory capabilities, but also provide actuation capabilities (e.g., bulbs or locks controlled over the Internet).</a:t>
            </a: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24</a:t>
            </a:fld>
            <a:endParaRPr lang="en-IN"/>
          </a:p>
        </p:txBody>
      </p:sp>
      <p:sp>
        <p:nvSpPr>
          <p:cNvPr id="5" name="Title 5">
            <a:extLst>
              <a:ext uri="{FF2B5EF4-FFF2-40B4-BE49-F238E27FC236}">
                <a16:creationId xmlns:a16="http://schemas.microsoft.com/office/drawing/2014/main" id="{E1EEFE27-AF01-124B-B874-26E0695AB7CF}"/>
              </a:ext>
            </a:extLst>
          </p:cNvPr>
          <p:cNvSpPr>
            <a:spLocks noGrp="1"/>
          </p:cNvSpPr>
          <p:nvPr>
            <p:ph type="title"/>
          </p:nvPr>
        </p:nvSpPr>
        <p:spPr>
          <a:xfrm>
            <a:off x="581192" y="702156"/>
            <a:ext cx="11029616" cy="1013800"/>
          </a:xfrm>
        </p:spPr>
        <p:txBody>
          <a:bodyPr/>
          <a:lstStyle/>
          <a:p>
            <a:r>
              <a:rPr lang="en-US" dirty="0"/>
              <a:t>Applications of IoT</a:t>
            </a:r>
          </a:p>
        </p:txBody>
      </p:sp>
      <p:pic>
        <p:nvPicPr>
          <p:cNvPr id="136196" name="Picture 4" descr="Static IP Address for IoT Applications">
            <a:extLst>
              <a:ext uri="{FF2B5EF4-FFF2-40B4-BE49-F238E27FC236}">
                <a16:creationId xmlns:a16="http://schemas.microsoft.com/office/drawing/2014/main" id="{8637D60A-9CDA-CC47-989B-91CA28661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4096514"/>
            <a:ext cx="7277100" cy="29051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30296" y="900832"/>
            <a:ext cx="11331408" cy="4673620"/>
          </a:xfrm>
        </p:spPr>
        <p:txBody>
          <a:bodyPr>
            <a:normAutofit/>
          </a:bodyPr>
          <a:lstStyle/>
          <a:p>
            <a:pPr algn="just">
              <a:buNone/>
            </a:pPr>
            <a:r>
              <a:rPr lang="en-IN" i="1" dirty="0"/>
              <a:t>		</a:t>
            </a:r>
            <a:r>
              <a:rPr lang="en-IN" dirty="0"/>
              <a:t> On the other hand, </a:t>
            </a:r>
            <a:r>
              <a:rPr lang="en-IN" dirty="0" err="1"/>
              <a:t>IoT</a:t>
            </a:r>
            <a:r>
              <a:rPr lang="en-IN" dirty="0"/>
              <a:t> systems could also be responsible for performing actions, not just sensing things. Intelligent shopping systems, for example, could monitor specific users' purchasing habits in a store by tracking their specific mobile phones. These users could then be provided with special offers on their favourite products, or even location of items that they need, which their fridge has automatically conveyed to the phone. </a:t>
            </a:r>
          </a:p>
          <a:p>
            <a:pPr algn="just">
              <a:buNone/>
            </a:pPr>
            <a:r>
              <a:rPr lang="en-IN" dirty="0"/>
              <a:t>		</a:t>
            </a:r>
            <a:endParaRPr lang="en-IN" sz="1500" dirty="0"/>
          </a:p>
          <a:p>
            <a:pPr algn="just">
              <a:buNone/>
            </a:pPr>
            <a:r>
              <a:rPr lang="en-IN" dirty="0"/>
              <a:t>		Additional examples of sensing and actuating are reflected in applications that deal with heat, electricity and energy management, as well as cruise-assisting transportation systems. Other applications that the Internet of Things can provide is enabling extended home security features and home automation.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25</a:t>
            </a:fld>
            <a:endParaRPr lang="en-IN"/>
          </a:p>
        </p:txBody>
      </p:sp>
      <p:sp>
        <p:nvSpPr>
          <p:cNvPr id="5" name="Title 5">
            <a:extLst>
              <a:ext uri="{FF2B5EF4-FFF2-40B4-BE49-F238E27FC236}">
                <a16:creationId xmlns:a16="http://schemas.microsoft.com/office/drawing/2014/main" id="{39D694E7-8C58-574C-AEFE-48D8EE0E40A1}"/>
              </a:ext>
            </a:extLst>
          </p:cNvPr>
          <p:cNvSpPr>
            <a:spLocks noGrp="1"/>
          </p:cNvSpPr>
          <p:nvPr>
            <p:ph type="title"/>
          </p:nvPr>
        </p:nvSpPr>
        <p:spPr>
          <a:xfrm>
            <a:off x="581192" y="702156"/>
            <a:ext cx="11029616" cy="1013800"/>
          </a:xfrm>
        </p:spPr>
        <p:txBody>
          <a:bodyPr/>
          <a:lstStyle/>
          <a:p>
            <a:r>
              <a:rPr lang="en-US" dirty="0"/>
              <a:t>Applications of IoT</a:t>
            </a:r>
          </a:p>
        </p:txBody>
      </p:sp>
      <p:pic>
        <p:nvPicPr>
          <p:cNvPr id="137218" name="Picture 2" descr="IOT giving rise to Smart Stores – Smart Stores">
            <a:extLst>
              <a:ext uri="{FF2B5EF4-FFF2-40B4-BE49-F238E27FC236}">
                <a16:creationId xmlns:a16="http://schemas.microsoft.com/office/drawing/2014/main" id="{BABC0D14-80AB-DF4D-A995-3EE64A176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88" y="4575006"/>
            <a:ext cx="3617911" cy="2282994"/>
          </a:xfrm>
          <a:prstGeom prst="rect">
            <a:avLst/>
          </a:prstGeom>
          <a:noFill/>
          <a:extLst>
            <a:ext uri="{909E8E84-426E-40DD-AFC4-6F175D3DCCD1}">
              <a14:hiddenFill xmlns:a14="http://schemas.microsoft.com/office/drawing/2010/main">
                <a:solidFill>
                  <a:srgbClr val="FFFFFF"/>
                </a:solidFill>
              </a14:hiddenFill>
            </a:ext>
          </a:extLst>
        </p:spPr>
      </p:pic>
      <p:pic>
        <p:nvPicPr>
          <p:cNvPr id="137220" name="Picture 4" descr="Home Smart IoT Home: Domesticating IoT | Toptal">
            <a:extLst>
              <a:ext uri="{FF2B5EF4-FFF2-40B4-BE49-F238E27FC236}">
                <a16:creationId xmlns:a16="http://schemas.microsoft.com/office/drawing/2014/main" id="{3A28FD08-4D35-7747-8B9D-DE81EA141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790" y="4575005"/>
            <a:ext cx="4099009" cy="22928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26</a:t>
            </a:fld>
            <a:endParaRPr lang="en-IN"/>
          </a:p>
        </p:txBody>
      </p:sp>
      <p:pic>
        <p:nvPicPr>
          <p:cNvPr id="6146" name="Picture 2"/>
          <p:cNvPicPr>
            <a:picLocks noChangeAspect="1" noChangeArrowheads="1"/>
          </p:cNvPicPr>
          <p:nvPr/>
        </p:nvPicPr>
        <p:blipFill>
          <a:blip r:embed="rId2"/>
          <a:srcRect l="18164" t="19531" r="19726" b="12109"/>
          <a:stretch>
            <a:fillRect/>
          </a:stretch>
        </p:blipFill>
        <p:spPr bwMode="auto">
          <a:xfrm>
            <a:off x="1676400" y="1834311"/>
            <a:ext cx="7607300" cy="5023689"/>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27</a:t>
            </a:fld>
            <a:endParaRPr lang="en-IN"/>
          </a:p>
        </p:txBody>
      </p:sp>
      <p:pic>
        <p:nvPicPr>
          <p:cNvPr id="7170" name="Picture 2"/>
          <p:cNvPicPr>
            <a:picLocks noChangeAspect="1" noChangeArrowheads="1"/>
          </p:cNvPicPr>
          <p:nvPr/>
        </p:nvPicPr>
        <p:blipFill>
          <a:blip r:embed="rId2"/>
          <a:srcRect l="18164" t="16601" r="19726" b="12109"/>
          <a:stretch>
            <a:fillRect/>
          </a:stretch>
        </p:blipFill>
        <p:spPr bwMode="auto">
          <a:xfrm>
            <a:off x="2647950" y="1828440"/>
            <a:ext cx="6896100" cy="4749201"/>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28</a:t>
            </a:fld>
            <a:endParaRPr lang="en-IN"/>
          </a:p>
        </p:txBody>
      </p:sp>
      <p:pic>
        <p:nvPicPr>
          <p:cNvPr id="8194" name="Picture 2"/>
          <p:cNvPicPr>
            <a:picLocks noChangeAspect="1" noChangeArrowheads="1"/>
          </p:cNvPicPr>
          <p:nvPr/>
        </p:nvPicPr>
        <p:blipFill>
          <a:blip r:embed="rId2"/>
          <a:srcRect l="18750" t="18554" r="19726" b="12109"/>
          <a:stretch>
            <a:fillRect/>
          </a:stretch>
        </p:blipFill>
        <p:spPr bwMode="auto">
          <a:xfrm>
            <a:off x="2467565" y="1848152"/>
            <a:ext cx="6955836" cy="470347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29</a:t>
            </a:fld>
            <a:endParaRPr lang="en-IN"/>
          </a:p>
        </p:txBody>
      </p:sp>
      <p:pic>
        <p:nvPicPr>
          <p:cNvPr id="9218" name="Picture 2"/>
          <p:cNvPicPr>
            <a:picLocks noChangeAspect="1" noChangeArrowheads="1"/>
          </p:cNvPicPr>
          <p:nvPr/>
        </p:nvPicPr>
        <p:blipFill>
          <a:blip r:embed="rId2"/>
          <a:srcRect l="18164" t="16601" r="19726" b="12109"/>
          <a:stretch>
            <a:fillRect/>
          </a:stretch>
        </p:blipFill>
        <p:spPr bwMode="auto">
          <a:xfrm>
            <a:off x="2621489" y="1908060"/>
            <a:ext cx="6408211" cy="4413202"/>
          </a:xfrm>
          <a:prstGeom prst="rect">
            <a:avLst/>
          </a:prstGeom>
          <a:noFill/>
          <a:ln w="9525">
            <a:noFill/>
            <a:miter lim="800000"/>
            <a:headEnd/>
            <a:tailEnd/>
          </a:ln>
          <a:effectLst/>
        </p:spPr>
      </p:pic>
      <p:sp>
        <p:nvSpPr>
          <p:cNvPr id="5" name="Rectangle 4"/>
          <p:cNvSpPr/>
          <p:nvPr/>
        </p:nvSpPr>
        <p:spPr>
          <a:xfrm>
            <a:off x="1881190" y="6263366"/>
            <a:ext cx="8501090" cy="523220"/>
          </a:xfrm>
          <a:prstGeom prst="rect">
            <a:avLst/>
          </a:prstGeom>
        </p:spPr>
        <p:txBody>
          <a:bodyPr wrap="square">
            <a:spAutoFit/>
          </a:bodyPr>
          <a:lstStyle/>
          <a:p>
            <a:pPr algn="ctr"/>
            <a:r>
              <a:rPr lang="en-IN" sz="2800" b="1" i="1" dirty="0" err="1">
                <a:solidFill>
                  <a:srgbClr val="0000FF"/>
                </a:solidFill>
              </a:rPr>
              <a:t>IoT</a:t>
            </a:r>
            <a:r>
              <a:rPr lang="en-IN" sz="2800" b="1" i="1" dirty="0">
                <a:solidFill>
                  <a:srgbClr val="0000FF"/>
                </a:solidFill>
              </a:rPr>
              <a:t> helps you in LIFE LOGGING</a:t>
            </a:r>
            <a:endParaRPr lang="en-I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a:t>
            </a:fld>
            <a:endParaRPr lang="en-IN"/>
          </a:p>
        </p:txBody>
      </p:sp>
      <p:sp>
        <p:nvSpPr>
          <p:cNvPr id="6" name="Title 5">
            <a:extLst>
              <a:ext uri="{FF2B5EF4-FFF2-40B4-BE49-F238E27FC236}">
                <a16:creationId xmlns:a16="http://schemas.microsoft.com/office/drawing/2014/main" id="{0C4251EE-4DAC-C84C-A509-50719069AD44}"/>
              </a:ext>
            </a:extLst>
          </p:cNvPr>
          <p:cNvSpPr>
            <a:spLocks noGrp="1"/>
          </p:cNvSpPr>
          <p:nvPr>
            <p:ph type="title"/>
          </p:nvPr>
        </p:nvSpPr>
        <p:spPr/>
        <p:txBody>
          <a:bodyPr/>
          <a:lstStyle/>
          <a:p>
            <a:r>
              <a:rPr lang="en-US" dirty="0"/>
              <a:t>What is IOT</a:t>
            </a:r>
          </a:p>
        </p:txBody>
      </p:sp>
      <p:pic>
        <p:nvPicPr>
          <p:cNvPr id="125954" name="Picture 2" descr="Why the Internet of Things needs AI">
            <a:extLst>
              <a:ext uri="{FF2B5EF4-FFF2-40B4-BE49-F238E27FC236}">
                <a16:creationId xmlns:a16="http://schemas.microsoft.com/office/drawing/2014/main" id="{AF676D52-0F9D-3648-9E6E-86C4D401C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86" y="1962851"/>
            <a:ext cx="7600828" cy="44716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30</a:t>
            </a:fld>
            <a:endParaRPr lang="en-IN"/>
          </a:p>
        </p:txBody>
      </p:sp>
      <p:pic>
        <p:nvPicPr>
          <p:cNvPr id="11266" name="Picture 2"/>
          <p:cNvPicPr>
            <a:picLocks noChangeAspect="1" noChangeArrowheads="1"/>
          </p:cNvPicPr>
          <p:nvPr/>
        </p:nvPicPr>
        <p:blipFill rotWithShape="1">
          <a:blip r:embed="rId2"/>
          <a:srcRect l="18164" t="18553" r="20312" b="18620"/>
          <a:stretch/>
        </p:blipFill>
        <p:spPr bwMode="auto">
          <a:xfrm>
            <a:off x="1612900" y="1830251"/>
            <a:ext cx="8509000" cy="5213451"/>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804" y="367442"/>
            <a:ext cx="8229600" cy="775542"/>
          </a:xfrm>
        </p:spPr>
        <p:txBody>
          <a:bodyPr>
            <a:noAutofit/>
          </a:bodyPr>
          <a:lstStyle/>
          <a:p>
            <a:pPr algn="ctr"/>
            <a:r>
              <a:rPr lang="en-IN" sz="3600" b="1" u="sng" dirty="0">
                <a:solidFill>
                  <a:srgbClr val="7030A0"/>
                </a:solidFill>
              </a:rPr>
              <a:t>TECHNOLOGICAL CHALLENGES OF </a:t>
            </a:r>
            <a:r>
              <a:rPr lang="en-IN" sz="3600" b="1" u="sng" dirty="0" err="1">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1952596" y="1285860"/>
            <a:ext cx="8229600" cy="5429288"/>
          </a:xfrm>
        </p:spPr>
        <p:txBody>
          <a:bodyPr>
            <a:normAutofit fontScale="92500" lnSpcReduction="20000"/>
          </a:bodyPr>
          <a:lstStyle/>
          <a:p>
            <a:pPr>
              <a:buNone/>
            </a:pPr>
            <a:r>
              <a:rPr lang="en-IN" sz="2800" dirty="0"/>
              <a:t>	At present </a:t>
            </a:r>
            <a:r>
              <a:rPr lang="en-IN" sz="2800" dirty="0" err="1"/>
              <a:t>IoT</a:t>
            </a:r>
            <a:r>
              <a:rPr lang="en-IN" sz="2800" dirty="0"/>
              <a:t> is faced with many challenges, such as:</a:t>
            </a:r>
          </a:p>
          <a:p>
            <a:pPr algn="just">
              <a:buClr>
                <a:srgbClr val="0000FF"/>
              </a:buClr>
              <a:buFont typeface="Wingdings" pitchFamily="2" charset="2"/>
              <a:buChar char="§"/>
            </a:pPr>
            <a:r>
              <a:rPr lang="en-IN" sz="2800" dirty="0"/>
              <a:t>Scalability</a:t>
            </a:r>
          </a:p>
          <a:p>
            <a:pPr algn="just">
              <a:buClr>
                <a:srgbClr val="0000FF"/>
              </a:buClr>
              <a:buFont typeface="Wingdings" pitchFamily="2" charset="2"/>
              <a:buChar char="§"/>
            </a:pPr>
            <a:r>
              <a:rPr lang="en-IN" sz="2800" dirty="0"/>
              <a:t>Technological Standardization</a:t>
            </a:r>
          </a:p>
          <a:p>
            <a:pPr algn="just">
              <a:buClr>
                <a:srgbClr val="0000FF"/>
              </a:buClr>
              <a:buFont typeface="Wingdings" pitchFamily="2" charset="2"/>
              <a:buChar char="§"/>
            </a:pPr>
            <a:r>
              <a:rPr lang="en-IN" sz="2800" dirty="0"/>
              <a:t>Inter operability</a:t>
            </a:r>
          </a:p>
          <a:p>
            <a:pPr algn="just">
              <a:buClr>
                <a:srgbClr val="0000FF"/>
              </a:buClr>
              <a:buFont typeface="Wingdings" pitchFamily="2" charset="2"/>
              <a:buChar char="§"/>
            </a:pPr>
            <a:r>
              <a:rPr lang="en-IN" sz="2800" dirty="0"/>
              <a:t>Discovery</a:t>
            </a:r>
          </a:p>
          <a:p>
            <a:pPr algn="just">
              <a:buClr>
                <a:srgbClr val="0000FF"/>
              </a:buClr>
              <a:buFont typeface="Wingdings" pitchFamily="2" charset="2"/>
              <a:buChar char="§"/>
            </a:pPr>
            <a:r>
              <a:rPr lang="en-IN" sz="2800" dirty="0"/>
              <a:t>Software complexity</a:t>
            </a:r>
          </a:p>
          <a:p>
            <a:pPr algn="just">
              <a:buClr>
                <a:srgbClr val="0000FF"/>
              </a:buClr>
              <a:buFont typeface="Wingdings" pitchFamily="2" charset="2"/>
              <a:buChar char="§"/>
            </a:pPr>
            <a:r>
              <a:rPr lang="en-IN" sz="2800" dirty="0"/>
              <a:t>Data volumes and interpretation</a:t>
            </a:r>
          </a:p>
          <a:p>
            <a:pPr algn="just">
              <a:buClr>
                <a:srgbClr val="0000FF"/>
              </a:buClr>
              <a:buFont typeface="Wingdings" pitchFamily="2" charset="2"/>
              <a:buChar char="§"/>
            </a:pPr>
            <a:r>
              <a:rPr lang="en-IN" sz="2800" dirty="0"/>
              <a:t>Power Supply</a:t>
            </a:r>
          </a:p>
          <a:p>
            <a:pPr algn="just">
              <a:buClr>
                <a:srgbClr val="0000FF"/>
              </a:buClr>
              <a:buFont typeface="Wingdings" pitchFamily="2" charset="2"/>
              <a:buChar char="§"/>
            </a:pPr>
            <a:r>
              <a:rPr lang="en-IN" sz="2800" dirty="0"/>
              <a:t>Interaction and short range communication</a:t>
            </a:r>
          </a:p>
          <a:p>
            <a:pPr algn="just">
              <a:buClr>
                <a:srgbClr val="0000FF"/>
              </a:buClr>
              <a:buFont typeface="Wingdings" pitchFamily="2" charset="2"/>
              <a:buChar char="§"/>
            </a:pPr>
            <a:r>
              <a:rPr lang="en-IN" sz="2800" dirty="0"/>
              <a:t>Wireless communication</a:t>
            </a:r>
          </a:p>
          <a:p>
            <a:pPr algn="just">
              <a:buClr>
                <a:srgbClr val="0000FF"/>
              </a:buClr>
              <a:buFont typeface="Wingdings" pitchFamily="2" charset="2"/>
              <a:buChar char="§"/>
            </a:pPr>
            <a:r>
              <a:rPr lang="en-IN" sz="2800" dirty="0"/>
              <a:t>Fault tolerance</a:t>
            </a:r>
          </a:p>
          <a:p>
            <a:pPr algn="just">
              <a:buClr>
                <a:srgbClr val="0000FF"/>
              </a:buClr>
              <a:buFont typeface="Wingdings" pitchFamily="2" charset="2"/>
              <a:buChar char="§"/>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31</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32</a:t>
            </a:fld>
            <a:endParaRPr lang="en-IN"/>
          </a:p>
        </p:txBody>
      </p:sp>
      <p:pic>
        <p:nvPicPr>
          <p:cNvPr id="4098" name="Picture 2"/>
          <p:cNvPicPr>
            <a:picLocks noChangeAspect="1" noChangeArrowheads="1"/>
          </p:cNvPicPr>
          <p:nvPr/>
        </p:nvPicPr>
        <p:blipFill>
          <a:blip r:embed="rId2"/>
          <a:srcRect l="18164" t="17578" r="19726" b="12109"/>
          <a:stretch>
            <a:fillRect/>
          </a:stretch>
        </p:blipFill>
        <p:spPr bwMode="auto">
          <a:xfrm>
            <a:off x="1518050" y="-24"/>
            <a:ext cx="9149982" cy="6215082"/>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804" y="367442"/>
            <a:ext cx="8229600" cy="775542"/>
          </a:xfrm>
        </p:spPr>
        <p:txBody>
          <a:bodyPr>
            <a:noAutofit/>
          </a:bodyPr>
          <a:lstStyle/>
          <a:p>
            <a:pPr algn="ctr"/>
            <a:r>
              <a:rPr lang="en-IN" sz="3600" b="1" u="sng" dirty="0">
                <a:solidFill>
                  <a:srgbClr val="FF0000"/>
                </a:solidFill>
              </a:rPr>
              <a:t>Criticisms and Controversies of </a:t>
            </a:r>
            <a:r>
              <a:rPr lang="en-IN" sz="3600" b="1" u="sng" dirty="0" err="1">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1952596" y="1285860"/>
            <a:ext cx="8229600" cy="5429288"/>
          </a:xfrm>
        </p:spPr>
        <p:txBody>
          <a:bodyPr>
            <a:normAutofit fontScale="92500" lnSpcReduction="20000"/>
          </a:bodyPr>
          <a:lstStyle/>
          <a:p>
            <a:pPr algn="just">
              <a:buNone/>
            </a:pPr>
            <a:r>
              <a:rPr lang="en-IN" sz="2800" dirty="0"/>
              <a:t>		Scholars and social observers and pessimists have doubts about the promises of the ubiquitous computing revolution, in the areas as:</a:t>
            </a:r>
          </a:p>
          <a:p>
            <a:pPr algn="just">
              <a:buNone/>
            </a:pPr>
            <a:endParaRPr lang="en-IN" sz="2800" dirty="0"/>
          </a:p>
          <a:p>
            <a:pPr algn="just">
              <a:buClr>
                <a:srgbClr val="0000FF"/>
              </a:buClr>
              <a:buFont typeface="Wingdings" pitchFamily="2" charset="2"/>
              <a:buChar char="§"/>
            </a:pPr>
            <a:r>
              <a:rPr lang="en-IN" sz="2800" dirty="0"/>
              <a:t>Privacy</a:t>
            </a:r>
          </a:p>
          <a:p>
            <a:pPr algn="just">
              <a:buClr>
                <a:srgbClr val="0000FF"/>
              </a:buClr>
              <a:buFont typeface="Wingdings" pitchFamily="2" charset="2"/>
              <a:buChar char="§"/>
            </a:pPr>
            <a:r>
              <a:rPr lang="en-IN" sz="2800" dirty="0"/>
              <a:t>Security</a:t>
            </a:r>
          </a:p>
          <a:p>
            <a:pPr algn="just">
              <a:buClr>
                <a:srgbClr val="0000FF"/>
              </a:buClr>
              <a:buFont typeface="Wingdings" pitchFamily="2" charset="2"/>
              <a:buChar char="§"/>
            </a:pPr>
            <a:r>
              <a:rPr lang="en-IN" sz="2800" dirty="0"/>
              <a:t>Autonomy and Control</a:t>
            </a:r>
          </a:p>
          <a:p>
            <a:pPr algn="just">
              <a:buClr>
                <a:srgbClr val="0000FF"/>
              </a:buClr>
              <a:buFont typeface="Wingdings" pitchFamily="2" charset="2"/>
              <a:buChar char="§"/>
            </a:pPr>
            <a:r>
              <a:rPr lang="en-IN" sz="2800" dirty="0"/>
              <a:t>Social control</a:t>
            </a:r>
          </a:p>
          <a:p>
            <a:pPr algn="just">
              <a:buClr>
                <a:srgbClr val="0000FF"/>
              </a:buClr>
              <a:buFont typeface="Wingdings" pitchFamily="2" charset="2"/>
              <a:buChar char="§"/>
            </a:pPr>
            <a:r>
              <a:rPr lang="en-IN" sz="2800" dirty="0"/>
              <a:t>Political manipulation</a:t>
            </a:r>
          </a:p>
          <a:p>
            <a:pPr algn="just">
              <a:buClr>
                <a:srgbClr val="0000FF"/>
              </a:buClr>
              <a:buFont typeface="Wingdings" pitchFamily="2" charset="2"/>
              <a:buChar char="§"/>
            </a:pPr>
            <a:r>
              <a:rPr lang="en-IN" sz="2800" dirty="0"/>
              <a:t>Design</a:t>
            </a:r>
          </a:p>
          <a:p>
            <a:pPr algn="just">
              <a:buClr>
                <a:srgbClr val="0000FF"/>
              </a:buClr>
              <a:buFont typeface="Wingdings" pitchFamily="2" charset="2"/>
              <a:buChar char="§"/>
            </a:pPr>
            <a:r>
              <a:rPr lang="en-IN" sz="2800" dirty="0"/>
              <a:t>Environmental impact</a:t>
            </a:r>
          </a:p>
          <a:p>
            <a:pPr algn="just">
              <a:buClr>
                <a:srgbClr val="0000FF"/>
              </a:buClr>
              <a:buFont typeface="Wingdings" pitchFamily="2" charset="2"/>
              <a:buChar char="§"/>
            </a:pPr>
            <a:r>
              <a:rPr lang="en-IN" sz="2800" dirty="0"/>
              <a:t>Influences human moral decision making</a:t>
            </a:r>
          </a:p>
        </p:txBody>
      </p:sp>
      <p:sp>
        <p:nvSpPr>
          <p:cNvPr id="4" name="Slide Number Placeholder 3"/>
          <p:cNvSpPr>
            <a:spLocks noGrp="1"/>
          </p:cNvSpPr>
          <p:nvPr>
            <p:ph type="sldNum" sz="quarter" idx="12"/>
          </p:nvPr>
        </p:nvSpPr>
        <p:spPr/>
        <p:txBody>
          <a:bodyPr/>
          <a:lstStyle/>
          <a:p>
            <a:fld id="{7933DF99-38B8-4278-ABAE-40A957E9C799}" type="slidenum">
              <a:rPr lang="en-IN" smtClean="0"/>
              <a:pPr/>
              <a:t>33</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34</a:t>
            </a:fld>
            <a:endParaRPr lang="en-IN"/>
          </a:p>
        </p:txBody>
      </p:sp>
      <p:pic>
        <p:nvPicPr>
          <p:cNvPr id="10242" name="Picture 2"/>
          <p:cNvPicPr>
            <a:picLocks noChangeAspect="1" noChangeArrowheads="1"/>
          </p:cNvPicPr>
          <p:nvPr/>
        </p:nvPicPr>
        <p:blipFill>
          <a:blip r:embed="rId2"/>
          <a:srcRect l="18164" t="16601" r="19726" b="12109"/>
          <a:stretch>
            <a:fillRect/>
          </a:stretch>
        </p:blipFill>
        <p:spPr bwMode="auto">
          <a:xfrm>
            <a:off x="1524000" y="-1"/>
            <a:ext cx="9144000" cy="6297283"/>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58" y="428604"/>
            <a:ext cx="8229600" cy="775542"/>
          </a:xfrm>
        </p:spPr>
        <p:txBody>
          <a:bodyPr>
            <a:normAutofit/>
          </a:bodyPr>
          <a:lstStyle/>
          <a:p>
            <a:pPr algn="ctr"/>
            <a:r>
              <a:rPr lang="en-US" sz="4000" b="1" dirty="0">
                <a:solidFill>
                  <a:schemeClr val="tx1"/>
                </a:solidFill>
              </a:rPr>
              <a:t>References</a:t>
            </a:r>
            <a:endParaRPr lang="en-IN" sz="4000" dirty="0"/>
          </a:p>
        </p:txBody>
      </p:sp>
      <p:sp>
        <p:nvSpPr>
          <p:cNvPr id="3" name="Content Placeholder 2"/>
          <p:cNvSpPr>
            <a:spLocks noGrp="1"/>
          </p:cNvSpPr>
          <p:nvPr>
            <p:ph idx="1"/>
          </p:nvPr>
        </p:nvSpPr>
        <p:spPr>
          <a:xfrm>
            <a:off x="1952596" y="1285860"/>
            <a:ext cx="8715404" cy="5286412"/>
          </a:xfrm>
        </p:spPr>
        <p:txBody>
          <a:bodyPr>
            <a:normAutofit/>
          </a:bodyPr>
          <a:lstStyle/>
          <a:p>
            <a:pPr marL="514350" indent="-514350">
              <a:lnSpc>
                <a:spcPct val="150000"/>
              </a:lnSpc>
              <a:buClrTx/>
              <a:buFont typeface="+mj-lt"/>
              <a:buAutoNum type="arabicPeriod"/>
            </a:pPr>
            <a:r>
              <a:rPr lang="en-IN" sz="2200" dirty="0"/>
              <a:t>www.google.com</a:t>
            </a:r>
          </a:p>
          <a:p>
            <a:pPr marL="514350" indent="-514350">
              <a:lnSpc>
                <a:spcPct val="150000"/>
              </a:lnSpc>
              <a:buClrTx/>
              <a:buFont typeface="+mj-lt"/>
              <a:buAutoNum type="arabicPeriod"/>
            </a:pPr>
            <a:r>
              <a:rPr lang="en-IN" sz="2200" dirty="0"/>
              <a:t>https://en.wikipedia.org/wiki/Internet_of_Things</a:t>
            </a:r>
          </a:p>
          <a:p>
            <a:pPr marL="514350" indent="-514350">
              <a:lnSpc>
                <a:spcPct val="150000"/>
              </a:lnSpc>
              <a:buClrTx/>
              <a:buFont typeface="+mj-lt"/>
              <a:buAutoNum type="arabicPeriod"/>
            </a:pPr>
            <a:r>
              <a:rPr lang="en-IN" sz="2200" dirty="0"/>
              <a:t>Cisco whitepaper, "The Internet of Things" - How the Next Evolution of the Internet Is Changing Everything, by Dave Evans, April 2011.</a:t>
            </a:r>
          </a:p>
          <a:p>
            <a:pPr marL="514350" indent="-514350">
              <a:lnSpc>
                <a:spcPct val="150000"/>
              </a:lnSpc>
              <a:buClrTx/>
              <a:buFont typeface="+mj-lt"/>
              <a:buAutoNum type="arabicPeriod"/>
            </a:pPr>
            <a:r>
              <a:rPr lang="en-IN" sz="2200" dirty="0"/>
              <a:t>GE cloud expo 2014, "Industrial Internet as a Service", by </a:t>
            </a:r>
            <a:r>
              <a:rPr lang="en-IN" sz="2200" dirty="0" err="1"/>
              <a:t>Shyam</a:t>
            </a:r>
            <a:r>
              <a:rPr lang="en-IN" sz="2200" dirty="0"/>
              <a:t> </a:t>
            </a:r>
            <a:r>
              <a:rPr lang="en-IN" sz="2200" dirty="0" err="1"/>
              <a:t>Varan</a:t>
            </a:r>
            <a:r>
              <a:rPr lang="en-IN" sz="2200" dirty="0"/>
              <a:t> </a:t>
            </a:r>
            <a:r>
              <a:rPr lang="en-IN" sz="2200" dirty="0" err="1"/>
              <a:t>Nath</a:t>
            </a:r>
            <a:r>
              <a:rPr lang="en-IN" sz="2200" dirty="0"/>
              <a:t>, Principal Architect.</a:t>
            </a:r>
          </a:p>
          <a:p>
            <a:pPr marL="514350" indent="-514350">
              <a:lnSpc>
                <a:spcPct val="150000"/>
              </a:lnSpc>
              <a:buClrTx/>
              <a:buFont typeface="+mj-lt"/>
              <a:buAutoNum type="arabicPeriod"/>
            </a:pPr>
            <a:r>
              <a:rPr lang="en-IN" sz="2200" dirty="0"/>
              <a:t>Dr. </a:t>
            </a:r>
            <a:r>
              <a:rPr lang="en-IN" sz="2200" dirty="0" err="1"/>
              <a:t>Mazlan</a:t>
            </a:r>
            <a:r>
              <a:rPr lang="en-IN" sz="2200" dirty="0"/>
              <a:t> </a:t>
            </a:r>
            <a:r>
              <a:rPr lang="en-IN" sz="2200" dirty="0" err="1"/>
              <a:t>Abbas</a:t>
            </a:r>
            <a:r>
              <a:rPr lang="en-IN" sz="2200" dirty="0"/>
              <a:t>, MIMOS </a:t>
            </a:r>
            <a:r>
              <a:rPr lang="en-IN" sz="2200" dirty="0" err="1"/>
              <a:t>Berhad</a:t>
            </a:r>
            <a:r>
              <a:rPr lang="en-IN" sz="2200" dirty="0"/>
              <a:t>, </a:t>
            </a:r>
            <a:r>
              <a:rPr lang="en-IN" sz="2200" dirty="0" err="1"/>
              <a:t>Wisma</a:t>
            </a:r>
            <a:r>
              <a:rPr lang="en-IN" sz="2200" dirty="0"/>
              <a:t> IEM, </a:t>
            </a:r>
            <a:r>
              <a:rPr lang="en-IN" sz="2200" dirty="0" err="1"/>
              <a:t>Petaling</a:t>
            </a:r>
            <a:r>
              <a:rPr lang="en-IN" sz="2200" dirty="0"/>
              <a:t> Jaya</a:t>
            </a:r>
          </a:p>
          <a:p>
            <a:pPr marL="514350" indent="-514350">
              <a:lnSpc>
                <a:spcPct val="150000"/>
              </a:lnSpc>
              <a:buClrTx/>
              <a:buFont typeface="+mj-lt"/>
              <a:buAutoNum type="arabicPeriod"/>
            </a:pPr>
            <a:endParaRPr lang="en-IN" dirty="0">
              <a:solidFill>
                <a:srgbClr val="002060"/>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35</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3754" y="1930628"/>
            <a:ext cx="11359662" cy="2711709"/>
          </a:xfrm>
        </p:spPr>
        <p:txBody>
          <a:bodyPr>
            <a:normAutofit lnSpcReduction="10000"/>
          </a:bodyPr>
          <a:lstStyle/>
          <a:p>
            <a:pPr algn="just">
              <a:lnSpc>
                <a:spcPct val="150000"/>
              </a:lnSpc>
              <a:buNone/>
            </a:pPr>
            <a:r>
              <a:rPr lang="en-IN" dirty="0"/>
              <a:t>The Internet of Things (IoT) is the network of physical objects or "things" embedded with electronics, software, sensors, and network connectivity, which enables these objects to collect and exchange data. </a:t>
            </a:r>
          </a:p>
          <a:p>
            <a:pPr algn="just">
              <a:lnSpc>
                <a:spcPct val="150000"/>
              </a:lnSpc>
              <a:buNone/>
            </a:pPr>
            <a:r>
              <a:rPr lang="en-IN" dirty="0"/>
              <a:t>IoT allows objects to be sensed and controlled remotely across existing network infrastructure, creating opportunities for more direct integration between the physical world and computer-based systems, and resulting in improved efficiency, accuracy and economic benefit. </a:t>
            </a:r>
          </a:p>
          <a:p>
            <a:pPr algn="just">
              <a:lnSpc>
                <a:spcPct val="150000"/>
              </a:lnSpc>
              <a:buNone/>
            </a:pPr>
            <a:r>
              <a:rPr lang="en-IN" dirty="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4</a:t>
            </a:fld>
            <a:endParaRPr lang="en-IN"/>
          </a:p>
        </p:txBody>
      </p:sp>
      <p:sp>
        <p:nvSpPr>
          <p:cNvPr id="6" name="Title 5">
            <a:extLst>
              <a:ext uri="{FF2B5EF4-FFF2-40B4-BE49-F238E27FC236}">
                <a16:creationId xmlns:a16="http://schemas.microsoft.com/office/drawing/2014/main" id="{0C4251EE-4DAC-C84C-A509-50719069AD44}"/>
              </a:ext>
            </a:extLst>
          </p:cNvPr>
          <p:cNvSpPr>
            <a:spLocks noGrp="1"/>
          </p:cNvSpPr>
          <p:nvPr>
            <p:ph type="title"/>
          </p:nvPr>
        </p:nvSpPr>
        <p:spPr/>
        <p:txBody>
          <a:bodyPr/>
          <a:lstStyle/>
          <a:p>
            <a:r>
              <a:rPr lang="en-US" dirty="0"/>
              <a:t>What is IOT</a:t>
            </a:r>
          </a:p>
        </p:txBody>
      </p:sp>
      <p:pic>
        <p:nvPicPr>
          <p:cNvPr id="126978" name="Picture 2" descr="Inventions | Free Full-Text | Internet of Things in Smart Grid:  Architecture, Applications, Services, Key Technologies, and Challenges">
            <a:extLst>
              <a:ext uri="{FF2B5EF4-FFF2-40B4-BE49-F238E27FC236}">
                <a16:creationId xmlns:a16="http://schemas.microsoft.com/office/drawing/2014/main" id="{7C424603-4D72-B840-99C4-0899EE64C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308" y="3639447"/>
            <a:ext cx="3405557" cy="321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15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lide(fromBottom)">
                                      <p:cBhvr>
                                        <p:cTn id="12" dur="2000"/>
                                        <p:tgtEl>
                                          <p:spTgt spid="3">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lide(fromBottom)">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908" y="1209056"/>
            <a:ext cx="11605846" cy="3538790"/>
          </a:xfrm>
        </p:spPr>
        <p:txBody>
          <a:bodyPr>
            <a:normAutofit/>
          </a:bodyPr>
          <a:lstStyle/>
          <a:p>
            <a:pPr algn="just">
              <a:lnSpc>
                <a:spcPct val="150000"/>
              </a:lnSpc>
              <a:buNone/>
            </a:pPr>
            <a:r>
              <a:rPr lang="en-IN" dirty="0"/>
              <a:t>	"</a:t>
            </a:r>
            <a:r>
              <a:rPr lang="en-IN" b="1" dirty="0">
                <a:solidFill>
                  <a:srgbClr val="0000FF"/>
                </a:solidFill>
              </a:rPr>
              <a:t>Things</a:t>
            </a:r>
            <a:r>
              <a:rPr lang="en-IN" dirty="0"/>
              <a:t>," in the IoT sense, can refer to a wide variety of devices such as heart monitoring implants, biochip transponders on farm animals, electric clams in coastal waters, automobiles with built-in sensors, DNA analysis devices for environmental/food/pathogen monitoring or field operation devices that assist fire-fighters in search and rescue operations. </a:t>
            </a:r>
          </a:p>
          <a:p>
            <a:pPr algn="just">
              <a:lnSpc>
                <a:spcPct val="150000"/>
              </a:lnSpc>
              <a:buNone/>
            </a:pPr>
            <a:r>
              <a:rPr lang="en-IN" dirty="0"/>
              <a:t>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5</a:t>
            </a:fld>
            <a:endParaRPr lang="en-IN" dirty="0"/>
          </a:p>
        </p:txBody>
      </p:sp>
      <p:sp>
        <p:nvSpPr>
          <p:cNvPr id="5" name="Title 5">
            <a:extLst>
              <a:ext uri="{FF2B5EF4-FFF2-40B4-BE49-F238E27FC236}">
                <a16:creationId xmlns:a16="http://schemas.microsoft.com/office/drawing/2014/main" id="{C36FFF76-7258-4B4E-8C88-08292A4507AF}"/>
              </a:ext>
            </a:extLst>
          </p:cNvPr>
          <p:cNvSpPr>
            <a:spLocks noGrp="1"/>
          </p:cNvSpPr>
          <p:nvPr>
            <p:ph type="title"/>
          </p:nvPr>
        </p:nvSpPr>
        <p:spPr>
          <a:xfrm>
            <a:off x="581192" y="702156"/>
            <a:ext cx="11029616" cy="1013800"/>
          </a:xfrm>
        </p:spPr>
        <p:txBody>
          <a:bodyPr/>
          <a:lstStyle/>
          <a:p>
            <a:r>
              <a:rPr lang="en-US" dirty="0"/>
              <a:t>What is IOT</a:t>
            </a:r>
          </a:p>
        </p:txBody>
      </p:sp>
      <p:pic>
        <p:nvPicPr>
          <p:cNvPr id="128002" name="Picture 2" descr="Move over Holter? Heart Monitoring in the mHealth Era – NIH Director&amp;#39;s Blog">
            <a:extLst>
              <a:ext uri="{FF2B5EF4-FFF2-40B4-BE49-F238E27FC236}">
                <a16:creationId xmlns:a16="http://schemas.microsoft.com/office/drawing/2014/main" id="{D00627CD-3E8A-3B4B-9BBE-5F2252082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039" y="5284958"/>
            <a:ext cx="3193639" cy="1244337"/>
          </a:xfrm>
          <a:prstGeom prst="rect">
            <a:avLst/>
          </a:prstGeom>
          <a:noFill/>
          <a:extLst>
            <a:ext uri="{909E8E84-426E-40DD-AFC4-6F175D3DCCD1}">
              <a14:hiddenFill xmlns:a14="http://schemas.microsoft.com/office/drawing/2010/main">
                <a:solidFill>
                  <a:srgbClr val="FFFFFF"/>
                </a:solidFill>
              </a14:hiddenFill>
            </a:ext>
          </a:extLst>
        </p:spPr>
      </p:pic>
      <p:pic>
        <p:nvPicPr>
          <p:cNvPr id="128004" name="Picture 4" descr="Sensors | Free Full-Text | Sensor Technologies for Intelligent  Transportation Systems | HTML">
            <a:extLst>
              <a:ext uri="{FF2B5EF4-FFF2-40B4-BE49-F238E27FC236}">
                <a16:creationId xmlns:a16="http://schemas.microsoft.com/office/drawing/2014/main" id="{8EB8F8EE-ECDD-4944-B906-12CB67E5D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497" y="3429000"/>
            <a:ext cx="4790685" cy="3090765"/>
          </a:xfrm>
          <a:prstGeom prst="rect">
            <a:avLst/>
          </a:prstGeom>
          <a:noFill/>
          <a:extLst>
            <a:ext uri="{909E8E84-426E-40DD-AFC4-6F175D3DCCD1}">
              <a14:hiddenFill xmlns:a14="http://schemas.microsoft.com/office/drawing/2010/main">
                <a:solidFill>
                  <a:srgbClr val="FFFFFF"/>
                </a:solidFill>
              </a14:hiddenFill>
            </a:ext>
          </a:extLst>
        </p:spPr>
      </p:pic>
      <p:pic>
        <p:nvPicPr>
          <p:cNvPr id="128006" name="Picture 6" descr="Forensic Science - DNA Testing Procedures">
            <a:extLst>
              <a:ext uri="{FF2B5EF4-FFF2-40B4-BE49-F238E27FC236}">
                <a16:creationId xmlns:a16="http://schemas.microsoft.com/office/drawing/2014/main" id="{4A0785E7-504D-E34A-B50D-1D9692074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9323" y="3666516"/>
            <a:ext cx="2276517" cy="1522421"/>
          </a:xfrm>
          <a:prstGeom prst="rect">
            <a:avLst/>
          </a:prstGeom>
          <a:noFill/>
          <a:extLst>
            <a:ext uri="{909E8E84-426E-40DD-AFC4-6F175D3DCCD1}">
              <a14:hiddenFill xmlns:a14="http://schemas.microsoft.com/office/drawing/2010/main">
                <a:solidFill>
                  <a:srgbClr val="FFFFFF"/>
                </a:solidFill>
              </a14:hiddenFill>
            </a:ext>
          </a:extLst>
        </p:spPr>
      </p:pic>
      <p:pic>
        <p:nvPicPr>
          <p:cNvPr id="128008" name="Picture 8" descr="Smart Field Operations | Mobile Technology Investments in Field Operations">
            <a:extLst>
              <a:ext uri="{FF2B5EF4-FFF2-40B4-BE49-F238E27FC236}">
                <a16:creationId xmlns:a16="http://schemas.microsoft.com/office/drawing/2014/main" id="{C9F03A6A-159C-4C42-8E23-8B8ED58D74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371"/>
          <a:stretch/>
        </p:blipFill>
        <p:spPr bwMode="auto">
          <a:xfrm>
            <a:off x="757039" y="3808699"/>
            <a:ext cx="3119680" cy="13350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1" y="1880439"/>
            <a:ext cx="11029616" cy="4440823"/>
          </a:xfrm>
        </p:spPr>
        <p:txBody>
          <a:bodyPr>
            <a:normAutofit/>
          </a:bodyPr>
          <a:lstStyle/>
          <a:p>
            <a:pPr algn="just">
              <a:lnSpc>
                <a:spcPct val="150000"/>
              </a:lnSpc>
              <a:buNone/>
            </a:pPr>
            <a:r>
              <a:rPr lang="en-IN" dirty="0">
                <a:solidFill>
                  <a:srgbClr val="0000FF"/>
                </a:solidFill>
              </a:rPr>
              <a:t>Internet of Things: </a:t>
            </a:r>
            <a:r>
              <a:rPr lang="en-IN" dirty="0"/>
              <a:t>bridge the gap between the virtual and physical world. 	These capabilities include: </a:t>
            </a:r>
          </a:p>
          <a:p>
            <a:pPr algn="just">
              <a:lnSpc>
                <a:spcPct val="120000"/>
              </a:lnSpc>
              <a:spcBef>
                <a:spcPts val="0"/>
              </a:spcBef>
              <a:buClr>
                <a:srgbClr val="0000FF"/>
              </a:buClr>
              <a:buFont typeface="Wingdings" pitchFamily="2" charset="2"/>
              <a:buChar char="Ø"/>
            </a:pPr>
            <a:r>
              <a:rPr lang="en-IN" b="1" i="1" dirty="0"/>
              <a:t>Communication and cooperation </a:t>
            </a:r>
          </a:p>
          <a:p>
            <a:pPr algn="just">
              <a:lnSpc>
                <a:spcPct val="120000"/>
              </a:lnSpc>
              <a:spcBef>
                <a:spcPts val="0"/>
              </a:spcBef>
              <a:buClr>
                <a:srgbClr val="0000FF"/>
              </a:buClr>
              <a:buFont typeface="Wingdings" pitchFamily="2" charset="2"/>
              <a:buChar char="Ø"/>
            </a:pPr>
            <a:r>
              <a:rPr lang="en-IN" b="1" i="1" dirty="0"/>
              <a:t>Addressability </a:t>
            </a:r>
          </a:p>
          <a:p>
            <a:pPr algn="just">
              <a:lnSpc>
                <a:spcPct val="120000"/>
              </a:lnSpc>
              <a:spcBef>
                <a:spcPts val="0"/>
              </a:spcBef>
              <a:buClr>
                <a:srgbClr val="0000FF"/>
              </a:buClr>
              <a:buFont typeface="Wingdings" pitchFamily="2" charset="2"/>
              <a:buChar char="Ø"/>
            </a:pPr>
            <a:r>
              <a:rPr lang="en-IN" b="1" i="1" dirty="0"/>
              <a:t>Identification </a:t>
            </a:r>
          </a:p>
          <a:p>
            <a:pPr algn="just">
              <a:lnSpc>
                <a:spcPct val="120000"/>
              </a:lnSpc>
              <a:spcBef>
                <a:spcPts val="0"/>
              </a:spcBef>
              <a:buClr>
                <a:srgbClr val="0000FF"/>
              </a:buClr>
              <a:buFont typeface="Wingdings" pitchFamily="2" charset="2"/>
              <a:buChar char="Ø"/>
            </a:pPr>
            <a:r>
              <a:rPr lang="en-IN" b="1" i="1" dirty="0"/>
              <a:t>Sensing</a:t>
            </a:r>
          </a:p>
          <a:p>
            <a:pPr algn="just">
              <a:lnSpc>
                <a:spcPct val="120000"/>
              </a:lnSpc>
              <a:spcBef>
                <a:spcPts val="0"/>
              </a:spcBef>
              <a:buClr>
                <a:srgbClr val="0000FF"/>
              </a:buClr>
              <a:buFont typeface="Wingdings" pitchFamily="2" charset="2"/>
              <a:buChar char="Ø"/>
            </a:pPr>
            <a:r>
              <a:rPr lang="en-IN" b="1" i="1" dirty="0"/>
              <a:t>Actuation</a:t>
            </a:r>
          </a:p>
          <a:p>
            <a:pPr algn="just">
              <a:lnSpc>
                <a:spcPct val="120000"/>
              </a:lnSpc>
              <a:spcBef>
                <a:spcPts val="0"/>
              </a:spcBef>
              <a:buClr>
                <a:srgbClr val="0000FF"/>
              </a:buClr>
              <a:buFont typeface="Wingdings" pitchFamily="2" charset="2"/>
              <a:buChar char="Ø"/>
            </a:pPr>
            <a:r>
              <a:rPr lang="en-IN" b="1" i="1" dirty="0"/>
              <a:t>Embedded information processing </a:t>
            </a:r>
          </a:p>
          <a:p>
            <a:pPr algn="just">
              <a:lnSpc>
                <a:spcPct val="120000"/>
              </a:lnSpc>
              <a:spcBef>
                <a:spcPts val="0"/>
              </a:spcBef>
              <a:buClr>
                <a:srgbClr val="0000FF"/>
              </a:buClr>
              <a:buFont typeface="Wingdings" pitchFamily="2" charset="2"/>
              <a:buChar char="Ø"/>
            </a:pPr>
            <a:r>
              <a:rPr lang="en-IN" b="1" i="1" dirty="0"/>
              <a:t>Localization</a:t>
            </a:r>
          </a:p>
          <a:p>
            <a:pPr algn="just">
              <a:lnSpc>
                <a:spcPct val="120000"/>
              </a:lnSpc>
              <a:spcBef>
                <a:spcPts val="0"/>
              </a:spcBef>
              <a:buClr>
                <a:srgbClr val="0000FF"/>
              </a:buClr>
              <a:buFont typeface="Wingdings" pitchFamily="2" charset="2"/>
              <a:buChar char="Ø"/>
            </a:pPr>
            <a:r>
              <a:rPr lang="en-IN" b="1" i="1" dirty="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6</a:t>
            </a:fld>
            <a:endParaRPr lang="en-IN"/>
          </a:p>
        </p:txBody>
      </p:sp>
      <p:sp>
        <p:nvSpPr>
          <p:cNvPr id="6" name="Title 5">
            <a:extLst>
              <a:ext uri="{FF2B5EF4-FFF2-40B4-BE49-F238E27FC236}">
                <a16:creationId xmlns:a16="http://schemas.microsoft.com/office/drawing/2014/main" id="{B2A81CC7-0AD3-9D4C-9FF2-8B56EB5A381E}"/>
              </a:ext>
            </a:extLst>
          </p:cNvPr>
          <p:cNvSpPr>
            <a:spLocks noGrp="1"/>
          </p:cNvSpPr>
          <p:nvPr>
            <p:ph type="title"/>
          </p:nvPr>
        </p:nvSpPr>
        <p:spPr/>
        <p:txBody>
          <a:bodyPr/>
          <a:lstStyle/>
          <a:p>
            <a:r>
              <a:rPr lang="en-US" dirty="0"/>
              <a:t>How IOT WORKS?</a:t>
            </a:r>
          </a:p>
        </p:txBody>
      </p:sp>
      <p:pic>
        <p:nvPicPr>
          <p:cNvPr id="129026" name="Picture 2" descr="An Improved Cooperative Communication Scheme for IoT System | Semantic  Scholar">
            <a:extLst>
              <a:ext uri="{FF2B5EF4-FFF2-40B4-BE49-F238E27FC236}">
                <a16:creationId xmlns:a16="http://schemas.microsoft.com/office/drawing/2014/main" id="{F3943A99-B111-0F45-8C6F-E3BEB2B69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0177" y="3172716"/>
            <a:ext cx="2818232" cy="2027445"/>
          </a:xfrm>
          <a:prstGeom prst="rect">
            <a:avLst/>
          </a:prstGeom>
          <a:noFill/>
          <a:extLst>
            <a:ext uri="{909E8E84-426E-40DD-AFC4-6F175D3DCCD1}">
              <a14:hiddenFill xmlns:a14="http://schemas.microsoft.com/office/drawing/2010/main">
                <a:solidFill>
                  <a:srgbClr val="FFFFFF"/>
                </a:solidFill>
              </a14:hiddenFill>
            </a:ext>
          </a:extLst>
        </p:spPr>
      </p:pic>
      <p:pic>
        <p:nvPicPr>
          <p:cNvPr id="129028" name="Picture 4" descr="What is an Embedded System? Development, Key Facts and Real-Life Use Cases  | SaM Solutions">
            <a:extLst>
              <a:ext uri="{FF2B5EF4-FFF2-40B4-BE49-F238E27FC236}">
                <a16:creationId xmlns:a16="http://schemas.microsoft.com/office/drawing/2014/main" id="{3F36E9EE-C2FA-184A-921C-2389CA0E6C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38" t="5518" r="8139" b="11964"/>
          <a:stretch/>
        </p:blipFill>
        <p:spPr bwMode="auto">
          <a:xfrm>
            <a:off x="7994592" y="2805223"/>
            <a:ext cx="3661149" cy="3150913"/>
          </a:xfrm>
          <a:prstGeom prst="rect">
            <a:avLst/>
          </a:prstGeom>
          <a:noFill/>
          <a:extLst>
            <a:ext uri="{909E8E84-426E-40DD-AFC4-6F175D3DCCD1}">
              <a14:hiddenFill xmlns:a14="http://schemas.microsoft.com/office/drawing/2010/main">
                <a:solidFill>
                  <a:srgbClr val="FFFFFF"/>
                </a:solidFill>
              </a14:hiddenFill>
            </a:ext>
          </a:extLst>
        </p:spPr>
      </p:pic>
      <p:pic>
        <p:nvPicPr>
          <p:cNvPr id="129030" name="Picture 6" descr="Future trends in IoT user interface design (Updated 2020)">
            <a:extLst>
              <a:ext uri="{FF2B5EF4-FFF2-40B4-BE49-F238E27FC236}">
                <a16:creationId xmlns:a16="http://schemas.microsoft.com/office/drawing/2014/main" id="{E8B8548E-013E-D541-8BAE-7F14207654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80" t="22222" r="19410" b="16100"/>
          <a:stretch/>
        </p:blipFill>
        <p:spPr bwMode="auto">
          <a:xfrm>
            <a:off x="4197409" y="5255052"/>
            <a:ext cx="2153375" cy="1363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2596" y="1071546"/>
            <a:ext cx="8229600" cy="5500726"/>
          </a:xfrm>
        </p:spPr>
        <p:txBody>
          <a:bodyPr>
            <a:normAutofit/>
          </a:bodyPr>
          <a:lstStyle/>
          <a:p>
            <a:pPr algn="just">
              <a:lnSpc>
                <a:spcPct val="150000"/>
              </a:lnSpc>
              <a:buNone/>
            </a:pPr>
            <a:r>
              <a:rPr lang="en-IN" dirty="0"/>
              <a:t>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7</a:t>
            </a:fld>
            <a:endParaRPr lang="en-IN"/>
          </a:p>
        </p:txBody>
      </p:sp>
      <p:sp>
        <p:nvSpPr>
          <p:cNvPr id="25" name="AutoShape 3"/>
          <p:cNvSpPr>
            <a:spLocks noChangeArrowheads="1"/>
          </p:cNvSpPr>
          <p:nvPr/>
        </p:nvSpPr>
        <p:spPr bwMode="auto">
          <a:xfrm>
            <a:off x="7823104" y="3589719"/>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6" name="AutoShape 4"/>
          <p:cNvSpPr>
            <a:spLocks noChangeArrowheads="1"/>
          </p:cNvSpPr>
          <p:nvPr/>
        </p:nvSpPr>
        <p:spPr bwMode="auto">
          <a:xfrm>
            <a:off x="6070504" y="3589719"/>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7" name="AutoShape 5"/>
          <p:cNvSpPr>
            <a:spLocks noChangeArrowheads="1"/>
          </p:cNvSpPr>
          <p:nvPr/>
        </p:nvSpPr>
        <p:spPr bwMode="auto">
          <a:xfrm>
            <a:off x="4330605" y="3589719"/>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8" name="AutoShape 6"/>
          <p:cNvSpPr>
            <a:spLocks noChangeArrowheads="1"/>
          </p:cNvSpPr>
          <p:nvPr/>
        </p:nvSpPr>
        <p:spPr bwMode="auto">
          <a:xfrm>
            <a:off x="2565304" y="3589719"/>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29" name="Group 7"/>
          <p:cNvGrpSpPr>
            <a:grpSpLocks/>
          </p:cNvGrpSpPr>
          <p:nvPr/>
        </p:nvGrpSpPr>
        <p:grpSpPr bwMode="auto">
          <a:xfrm>
            <a:off x="2806604" y="2294319"/>
            <a:ext cx="6096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1"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nvGrpSpPr>
            <p:cNvPr id="33"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5"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sp>
        <p:nvSpPr>
          <p:cNvPr id="49" name="Rectangle 27"/>
          <p:cNvSpPr>
            <a:spLocks noChangeArrowheads="1"/>
          </p:cNvSpPr>
          <p:nvPr/>
        </p:nvSpPr>
        <p:spPr bwMode="gray">
          <a:xfrm>
            <a:off x="2952654" y="2613407"/>
            <a:ext cx="663964" cy="369332"/>
          </a:xfrm>
          <a:prstGeom prst="rect">
            <a:avLst/>
          </a:prstGeom>
          <a:noFill/>
          <a:ln w="9525">
            <a:noFill/>
            <a:miter lim="800000"/>
            <a:headEnd/>
            <a:tailEnd/>
          </a:ln>
        </p:spPr>
        <p:txBody>
          <a:bodyPr wrap="none">
            <a:spAutoFit/>
          </a:bodyPr>
          <a:lstStyle/>
          <a:p>
            <a:r>
              <a:rPr lang="en-US" altLang="zh-CN" dirty="0">
                <a:ea typeface="宋体" pitchFamily="2" charset="-122"/>
              </a:rPr>
              <a:t>RFID</a:t>
            </a:r>
          </a:p>
        </p:txBody>
      </p:sp>
      <p:sp>
        <p:nvSpPr>
          <p:cNvPr id="50" name="Rectangle 28"/>
          <p:cNvSpPr>
            <a:spLocks noChangeArrowheads="1"/>
          </p:cNvSpPr>
          <p:nvPr/>
        </p:nvSpPr>
        <p:spPr bwMode="gray">
          <a:xfrm>
            <a:off x="4635405" y="2599119"/>
            <a:ext cx="822661" cy="369332"/>
          </a:xfrm>
          <a:prstGeom prst="rect">
            <a:avLst/>
          </a:prstGeom>
          <a:noFill/>
          <a:ln w="9525">
            <a:noFill/>
            <a:miter lim="800000"/>
            <a:headEnd/>
            <a:tailEnd/>
          </a:ln>
        </p:spPr>
        <p:txBody>
          <a:bodyPr wrap="none">
            <a:spAutoFit/>
          </a:bodyPr>
          <a:lstStyle/>
          <a:p>
            <a:r>
              <a:rPr lang="en-US" altLang="zh-CN" dirty="0">
                <a:ea typeface="宋体" pitchFamily="2" charset="-122"/>
              </a:rPr>
              <a:t>Sensor</a:t>
            </a:r>
          </a:p>
        </p:txBody>
      </p:sp>
      <p:sp>
        <p:nvSpPr>
          <p:cNvPr id="51" name="Rectangle 29"/>
          <p:cNvSpPr>
            <a:spLocks noChangeArrowheads="1"/>
          </p:cNvSpPr>
          <p:nvPr/>
        </p:nvSpPr>
        <p:spPr bwMode="gray">
          <a:xfrm>
            <a:off x="6083204" y="2599119"/>
            <a:ext cx="1206228" cy="369332"/>
          </a:xfrm>
          <a:prstGeom prst="rect">
            <a:avLst/>
          </a:prstGeom>
          <a:noFill/>
          <a:ln w="9525">
            <a:noFill/>
            <a:miter lim="800000"/>
            <a:headEnd/>
            <a:tailEnd/>
          </a:ln>
        </p:spPr>
        <p:txBody>
          <a:bodyPr wrap="none">
            <a:spAutoFit/>
          </a:bodyPr>
          <a:lstStyle/>
          <a:p>
            <a:r>
              <a:rPr lang="en-US" altLang="zh-CN">
                <a:ea typeface="宋体" pitchFamily="2" charset="-122"/>
              </a:rPr>
              <a:t>Smart Tech</a:t>
            </a:r>
          </a:p>
        </p:txBody>
      </p:sp>
      <p:sp>
        <p:nvSpPr>
          <p:cNvPr id="52" name="Rectangle 30"/>
          <p:cNvSpPr>
            <a:spLocks noChangeArrowheads="1"/>
          </p:cNvSpPr>
          <p:nvPr/>
        </p:nvSpPr>
        <p:spPr bwMode="gray">
          <a:xfrm>
            <a:off x="7835804" y="2599119"/>
            <a:ext cx="1171154" cy="369332"/>
          </a:xfrm>
          <a:prstGeom prst="rect">
            <a:avLst/>
          </a:prstGeom>
          <a:noFill/>
          <a:ln w="9525">
            <a:noFill/>
            <a:miter lim="800000"/>
            <a:headEnd/>
            <a:tailEnd/>
          </a:ln>
        </p:spPr>
        <p:txBody>
          <a:bodyPr wrap="none">
            <a:spAutoFit/>
          </a:bodyPr>
          <a:lstStyle/>
          <a:p>
            <a:r>
              <a:rPr lang="en-US" altLang="zh-CN">
                <a:ea typeface="宋体" pitchFamily="2" charset="-122"/>
              </a:rPr>
              <a:t>Nano Tech</a:t>
            </a:r>
          </a:p>
        </p:txBody>
      </p:sp>
      <p:sp>
        <p:nvSpPr>
          <p:cNvPr id="53" name="Rectangle 31"/>
          <p:cNvSpPr>
            <a:spLocks noChangeArrowheads="1"/>
          </p:cNvSpPr>
          <p:nvPr/>
        </p:nvSpPr>
        <p:spPr bwMode="auto">
          <a:xfrm>
            <a:off x="2730404" y="3818320"/>
            <a:ext cx="1295400" cy="2062103"/>
          </a:xfrm>
          <a:prstGeom prst="rect">
            <a:avLst/>
          </a:prstGeom>
          <a:noFill/>
          <a:ln w="9525">
            <a:noFill/>
            <a:miter lim="800000"/>
            <a:headEnd/>
            <a:tailEnd/>
          </a:ln>
        </p:spPr>
        <p:txBody>
          <a:bodyPr>
            <a:spAutoFit/>
          </a:bodyPr>
          <a:lstStyle/>
          <a:p>
            <a:r>
              <a:rPr lang="en-US" altLang="zh-CN" sz="1600" dirty="0">
                <a:ea typeface="宋体" pitchFamily="2" charset="-122"/>
              </a:rPr>
              <a:t>To identify and track the data of things </a:t>
            </a:r>
          </a:p>
          <a:p>
            <a:endParaRPr lang="en-US" altLang="zh-CN" sz="1600" dirty="0">
              <a:ea typeface="宋体" pitchFamily="2" charset="-122"/>
            </a:endParaRPr>
          </a:p>
          <a:p>
            <a:r>
              <a:rPr lang="en-US" sz="1600" dirty="0"/>
              <a:t>Radio Frequency Identification</a:t>
            </a:r>
            <a:r>
              <a:rPr lang="en-US" sz="1600" dirty="0">
                <a:ea typeface="宋体" pitchFamily="2" charset="-122"/>
              </a:rPr>
              <a:t> (RFID)</a:t>
            </a:r>
            <a:endParaRPr lang="en-US" sz="1600" dirty="0"/>
          </a:p>
        </p:txBody>
      </p:sp>
      <p:sp>
        <p:nvSpPr>
          <p:cNvPr id="54" name="Rectangle 32"/>
          <p:cNvSpPr>
            <a:spLocks noChangeArrowheads="1"/>
          </p:cNvSpPr>
          <p:nvPr/>
        </p:nvSpPr>
        <p:spPr bwMode="auto">
          <a:xfrm>
            <a:off x="4483004" y="3818319"/>
            <a:ext cx="1447800" cy="1569660"/>
          </a:xfrm>
          <a:prstGeom prst="rect">
            <a:avLst/>
          </a:prstGeom>
          <a:noFill/>
          <a:ln w="9525">
            <a:noFill/>
            <a:miter lim="800000"/>
            <a:headEnd/>
            <a:tailEnd/>
          </a:ln>
        </p:spPr>
        <p:txBody>
          <a:bodyPr>
            <a:spAutoFit/>
          </a:bodyPr>
          <a:lstStyle/>
          <a:p>
            <a:r>
              <a:rPr lang="en-US" altLang="zh-CN" sz="1600" dirty="0">
                <a:ea typeface="宋体" pitchFamily="2" charset="-122"/>
              </a:rPr>
              <a:t>To collect and process the data to detect the changes in the physical status of things</a:t>
            </a:r>
          </a:p>
        </p:txBody>
      </p:sp>
      <p:sp>
        <p:nvSpPr>
          <p:cNvPr id="55" name="Rectangle 33"/>
          <p:cNvSpPr>
            <a:spLocks noChangeArrowheads="1"/>
          </p:cNvSpPr>
          <p:nvPr/>
        </p:nvSpPr>
        <p:spPr bwMode="auto">
          <a:xfrm>
            <a:off x="6083204" y="3818320"/>
            <a:ext cx="1676400" cy="2062103"/>
          </a:xfrm>
          <a:prstGeom prst="rect">
            <a:avLst/>
          </a:prstGeom>
          <a:noFill/>
          <a:ln w="9525">
            <a:noFill/>
            <a:miter lim="800000"/>
            <a:headEnd/>
            <a:tailEnd/>
          </a:ln>
        </p:spPr>
        <p:txBody>
          <a:bodyPr>
            <a:spAutoFit/>
          </a:bodyPr>
          <a:lstStyle/>
          <a:p>
            <a:r>
              <a:rPr lang="en-US" altLang="zh-CN" sz="1600" dirty="0">
                <a:ea typeface="宋体" pitchFamily="2" charset="-122"/>
              </a:rPr>
              <a:t>To enhance the power of the network by devolving processing capabilities to different part of the network.</a:t>
            </a:r>
          </a:p>
        </p:txBody>
      </p:sp>
      <p:sp>
        <p:nvSpPr>
          <p:cNvPr id="56" name="Rectangle 34"/>
          <p:cNvSpPr>
            <a:spLocks noChangeArrowheads="1"/>
          </p:cNvSpPr>
          <p:nvPr/>
        </p:nvSpPr>
        <p:spPr bwMode="auto">
          <a:xfrm>
            <a:off x="7912004" y="3818319"/>
            <a:ext cx="1524000" cy="1569660"/>
          </a:xfrm>
          <a:prstGeom prst="rect">
            <a:avLst/>
          </a:prstGeom>
          <a:noFill/>
          <a:ln w="9525">
            <a:noFill/>
            <a:miter lim="800000"/>
            <a:headEnd/>
            <a:tailEnd/>
          </a:ln>
        </p:spPr>
        <p:txBody>
          <a:bodyPr>
            <a:spAutoFit/>
          </a:bodyPr>
          <a:lstStyle/>
          <a:p>
            <a:r>
              <a:rPr lang="en-US" altLang="zh-CN" sz="1600" dirty="0">
                <a:ea typeface="宋体" pitchFamily="2" charset="-122"/>
              </a:rPr>
              <a:t>To make the smaller and smaller things have the ability to connect and interact.</a:t>
            </a:r>
          </a:p>
        </p:txBody>
      </p:sp>
      <p:sp>
        <p:nvSpPr>
          <p:cNvPr id="6" name="Title 5">
            <a:extLst>
              <a:ext uri="{FF2B5EF4-FFF2-40B4-BE49-F238E27FC236}">
                <a16:creationId xmlns:a16="http://schemas.microsoft.com/office/drawing/2014/main" id="{32B2FC29-9911-AC49-87E7-14A3F7A65010}"/>
              </a:ext>
            </a:extLst>
          </p:cNvPr>
          <p:cNvSpPr>
            <a:spLocks noGrp="1"/>
          </p:cNvSpPr>
          <p:nvPr>
            <p:ph type="title"/>
          </p:nvPr>
        </p:nvSpPr>
        <p:spPr/>
        <p:txBody>
          <a:bodyPr/>
          <a:lstStyle/>
          <a:p>
            <a:r>
              <a:rPr lang="en-US" dirty="0"/>
              <a:t>HOW IOT 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372" y="1497568"/>
            <a:ext cx="11674504" cy="3099647"/>
          </a:xfrm>
        </p:spPr>
        <p:txBody>
          <a:bodyPr>
            <a:normAutofit/>
          </a:bodyPr>
          <a:lstStyle/>
          <a:p>
            <a:pPr algn="just">
              <a:buNone/>
            </a:pPr>
            <a:r>
              <a:rPr lang="en-IN" sz="2400" dirty="0"/>
              <a:t>The IoT can be viewed as a gigantic network consisting of networks of devices and computers connected through a series of intermediate technologies. </a:t>
            </a:r>
          </a:p>
          <a:p>
            <a:pPr algn="just">
              <a:buNone/>
            </a:pPr>
            <a:endParaRPr lang="en-IN" sz="800" dirty="0"/>
          </a:p>
          <a:p>
            <a:pPr algn="just">
              <a:lnSpc>
                <a:spcPct val="120000"/>
              </a:lnSpc>
              <a:spcBef>
                <a:spcPts val="0"/>
              </a:spcBef>
              <a:buClr>
                <a:srgbClr val="0000FF"/>
              </a:buClr>
              <a:buFont typeface="Wingdings" pitchFamily="2" charset="2"/>
              <a:buChar char="Ø"/>
            </a:pPr>
            <a:r>
              <a:rPr lang="en-IN" b="1" i="1" dirty="0">
                <a:solidFill>
                  <a:srgbClr val="FF00FF"/>
                </a:solidFill>
              </a:rPr>
              <a:t>Tagging Things </a:t>
            </a:r>
            <a:r>
              <a:rPr lang="en-IN" b="1" i="1" dirty="0"/>
              <a:t>: </a:t>
            </a:r>
          </a:p>
          <a:p>
            <a:pPr lvl="1" algn="just">
              <a:lnSpc>
                <a:spcPct val="120000"/>
              </a:lnSpc>
              <a:spcBef>
                <a:spcPts val="0"/>
              </a:spcBef>
              <a:buClr>
                <a:srgbClr val="0000FF"/>
              </a:buClr>
              <a:buFont typeface="Wingdings" pitchFamily="2" charset="2"/>
              <a:buChar char="Ø"/>
            </a:pPr>
            <a:r>
              <a:rPr lang="en-IN" dirty="0"/>
              <a:t>Real-time item traceability and addressability by </a:t>
            </a:r>
            <a:r>
              <a:rPr lang="en-IN" b="1" i="1" dirty="0">
                <a:solidFill>
                  <a:srgbClr val="0000FF"/>
                </a:solidFill>
              </a:rPr>
              <a:t>RFID</a:t>
            </a:r>
            <a:r>
              <a:rPr lang="en-IN" dirty="0"/>
              <a:t>s.</a:t>
            </a:r>
            <a:endParaRPr lang="en-IN" b="1" i="1" dirty="0"/>
          </a:p>
          <a:p>
            <a:pPr algn="just">
              <a:lnSpc>
                <a:spcPct val="120000"/>
              </a:lnSpc>
              <a:spcBef>
                <a:spcPts val="0"/>
              </a:spcBef>
              <a:buClr>
                <a:srgbClr val="0000FF"/>
              </a:buClr>
              <a:buFont typeface="Wingdings" pitchFamily="2" charset="2"/>
              <a:buChar char="Ø"/>
            </a:pPr>
            <a:r>
              <a:rPr lang="en-IN" b="1" i="1" dirty="0">
                <a:solidFill>
                  <a:srgbClr val="FF00FF"/>
                </a:solidFill>
              </a:rPr>
              <a:t>Feeling Things </a:t>
            </a:r>
            <a:r>
              <a:rPr lang="en-IN" b="1" i="1" dirty="0"/>
              <a:t>: </a:t>
            </a:r>
          </a:p>
          <a:p>
            <a:pPr lvl="1" algn="just">
              <a:lnSpc>
                <a:spcPct val="120000"/>
              </a:lnSpc>
              <a:spcBef>
                <a:spcPts val="0"/>
              </a:spcBef>
              <a:buClr>
                <a:srgbClr val="0000FF"/>
              </a:buClr>
              <a:buFont typeface="Wingdings" pitchFamily="2" charset="2"/>
              <a:buChar char="Ø"/>
            </a:pPr>
            <a:r>
              <a:rPr lang="en-IN" b="1" i="1" dirty="0">
                <a:solidFill>
                  <a:srgbClr val="0000FF"/>
                </a:solidFill>
              </a:rPr>
              <a:t>Sensors</a:t>
            </a:r>
            <a:r>
              <a:rPr lang="en-IN" dirty="0"/>
              <a:t> act as primary devices to collect data from the environment.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8</a:t>
            </a:fld>
            <a:endParaRPr lang="en-IN"/>
          </a:p>
        </p:txBody>
      </p:sp>
      <p:sp>
        <p:nvSpPr>
          <p:cNvPr id="6" name="Title 5">
            <a:extLst>
              <a:ext uri="{FF2B5EF4-FFF2-40B4-BE49-F238E27FC236}">
                <a16:creationId xmlns:a16="http://schemas.microsoft.com/office/drawing/2014/main" id="{1963B988-BCCE-C340-99A5-8B85BB6ADCE5}"/>
              </a:ext>
            </a:extLst>
          </p:cNvPr>
          <p:cNvSpPr>
            <a:spLocks noGrp="1"/>
          </p:cNvSpPr>
          <p:nvPr>
            <p:ph type="title"/>
          </p:nvPr>
        </p:nvSpPr>
        <p:spPr/>
        <p:txBody>
          <a:bodyPr/>
          <a:lstStyle/>
          <a:p>
            <a:r>
              <a:rPr lang="en-US" dirty="0"/>
              <a:t>Structure of </a:t>
            </a:r>
            <a:r>
              <a:rPr lang="en-US" dirty="0" err="1"/>
              <a:t>iot</a:t>
            </a:r>
            <a:endParaRPr lang="en-US" dirty="0"/>
          </a:p>
        </p:txBody>
      </p:sp>
      <p:pic>
        <p:nvPicPr>
          <p:cNvPr id="130050" name="Picture 2" descr="IoT Tracking Technologies in a Nutshell - HQSoftware">
            <a:extLst>
              <a:ext uri="{FF2B5EF4-FFF2-40B4-BE49-F238E27FC236}">
                <a16:creationId xmlns:a16="http://schemas.microsoft.com/office/drawing/2014/main" id="{9B498E6F-2E48-144D-A91B-DEFA81885E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34" b="11506"/>
          <a:stretch/>
        </p:blipFill>
        <p:spPr bwMode="auto">
          <a:xfrm>
            <a:off x="426294" y="4548076"/>
            <a:ext cx="6261550" cy="1941623"/>
          </a:xfrm>
          <a:prstGeom prst="rect">
            <a:avLst/>
          </a:prstGeom>
          <a:noFill/>
          <a:extLst>
            <a:ext uri="{909E8E84-426E-40DD-AFC4-6F175D3DCCD1}">
              <a14:hiddenFill xmlns:a14="http://schemas.microsoft.com/office/drawing/2010/main">
                <a:solidFill>
                  <a:srgbClr val="FFFFFF"/>
                </a:solidFill>
              </a14:hiddenFill>
            </a:ext>
          </a:extLst>
        </p:spPr>
      </p:pic>
      <p:pic>
        <p:nvPicPr>
          <p:cNvPr id="130052" name="Picture 4" descr="These IoT Sensors Want to Know How You Feel – And Maybe Even Change Your  Mood - Data Science Central">
            <a:extLst>
              <a:ext uri="{FF2B5EF4-FFF2-40B4-BE49-F238E27FC236}">
                <a16:creationId xmlns:a16="http://schemas.microsoft.com/office/drawing/2014/main" id="{E5D99EA8-A2C3-8144-AEE2-40F72277F4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71"/>
          <a:stretch/>
        </p:blipFill>
        <p:spPr bwMode="auto">
          <a:xfrm>
            <a:off x="6787766" y="2878395"/>
            <a:ext cx="5544211" cy="3611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4296" y="1861196"/>
            <a:ext cx="11445904" cy="2545704"/>
          </a:xfrm>
        </p:spPr>
        <p:txBody>
          <a:bodyPr>
            <a:normAutofit fontScale="77500" lnSpcReduction="20000"/>
          </a:bodyPr>
          <a:lstStyle/>
          <a:p>
            <a:pPr algn="just">
              <a:buNone/>
            </a:pPr>
            <a:r>
              <a:rPr lang="en-IN" sz="2400" dirty="0"/>
              <a:t>The IoT can be viewed as a gigantic network consisting of networks of devices and computers connected through a series of intermediate technologies. </a:t>
            </a:r>
          </a:p>
          <a:p>
            <a:pPr algn="just">
              <a:buNone/>
            </a:pPr>
            <a:endParaRPr lang="en-IN" sz="800" dirty="0"/>
          </a:p>
          <a:p>
            <a:pPr algn="just">
              <a:lnSpc>
                <a:spcPct val="120000"/>
              </a:lnSpc>
              <a:spcBef>
                <a:spcPts val="0"/>
              </a:spcBef>
              <a:buClr>
                <a:srgbClr val="0000FF"/>
              </a:buClr>
              <a:buFont typeface="Wingdings" pitchFamily="2" charset="2"/>
              <a:buChar char="Ø"/>
            </a:pPr>
            <a:r>
              <a:rPr lang="en-IN" b="1" i="1" dirty="0">
                <a:solidFill>
                  <a:srgbClr val="FF00FF"/>
                </a:solidFill>
              </a:rPr>
              <a:t>Shrinking Things </a:t>
            </a:r>
            <a:r>
              <a:rPr lang="en-IN" b="1" i="1" dirty="0"/>
              <a:t>: </a:t>
            </a:r>
          </a:p>
          <a:p>
            <a:pPr algn="just">
              <a:lnSpc>
                <a:spcPct val="120000"/>
              </a:lnSpc>
              <a:spcBef>
                <a:spcPts val="0"/>
              </a:spcBef>
              <a:buClr>
                <a:srgbClr val="0000FF"/>
              </a:buClr>
              <a:buFont typeface="Wingdings" pitchFamily="2" charset="2"/>
              <a:buChar char="Ø"/>
            </a:pPr>
            <a:r>
              <a:rPr lang="en-IN" i="1" dirty="0"/>
              <a:t>M</a:t>
            </a:r>
            <a:r>
              <a:rPr lang="en-IN" dirty="0"/>
              <a:t>iniaturization and </a:t>
            </a:r>
            <a:r>
              <a:rPr lang="en-IN" b="1" i="1" dirty="0">
                <a:solidFill>
                  <a:srgbClr val="0000FF"/>
                </a:solidFill>
              </a:rPr>
              <a:t>Nanotechnology</a:t>
            </a:r>
            <a:r>
              <a:rPr lang="en-IN" dirty="0"/>
              <a:t> has provoked the ability of smaller </a:t>
            </a:r>
          </a:p>
          <a:p>
            <a:pPr algn="just">
              <a:lnSpc>
                <a:spcPct val="120000"/>
              </a:lnSpc>
              <a:spcBef>
                <a:spcPts val="0"/>
              </a:spcBef>
              <a:buClr>
                <a:srgbClr val="0000FF"/>
              </a:buClr>
              <a:buFont typeface="Wingdings" pitchFamily="2" charset="2"/>
              <a:buChar char="Ø"/>
            </a:pPr>
            <a:r>
              <a:rPr lang="en-IN" dirty="0"/>
              <a:t>things to interact and connect within the “things” or “smart devices.”</a:t>
            </a:r>
          </a:p>
          <a:p>
            <a:pPr algn="just">
              <a:lnSpc>
                <a:spcPct val="120000"/>
              </a:lnSpc>
              <a:spcBef>
                <a:spcPts val="0"/>
              </a:spcBef>
              <a:buClr>
                <a:srgbClr val="0000FF"/>
              </a:buClr>
              <a:buFont typeface="Wingdings" pitchFamily="2" charset="2"/>
              <a:buChar char="Ø"/>
            </a:pPr>
            <a:r>
              <a:rPr lang="en-IN" b="1" i="1" dirty="0">
                <a:solidFill>
                  <a:srgbClr val="FF00FF"/>
                </a:solidFill>
              </a:rPr>
              <a:t>Thinking Things </a:t>
            </a:r>
            <a:r>
              <a:rPr lang="en-IN" b="1" i="1" dirty="0"/>
              <a:t>:  </a:t>
            </a:r>
          </a:p>
          <a:p>
            <a:pPr algn="just">
              <a:lnSpc>
                <a:spcPct val="120000"/>
              </a:lnSpc>
              <a:spcBef>
                <a:spcPts val="0"/>
              </a:spcBef>
              <a:buClr>
                <a:srgbClr val="0000FF"/>
              </a:buClr>
              <a:buFont typeface="Wingdings" pitchFamily="2" charset="2"/>
              <a:buChar char="Ø"/>
            </a:pPr>
            <a:r>
              <a:rPr lang="en-IN" b="1" i="1" dirty="0">
                <a:solidFill>
                  <a:srgbClr val="0000FF"/>
                </a:solidFill>
              </a:rPr>
              <a:t>Embedded intelligence</a:t>
            </a:r>
            <a:r>
              <a:rPr lang="en-IN" dirty="0"/>
              <a:t> in devices through sensors has formed the network </a:t>
            </a:r>
          </a:p>
          <a:p>
            <a:pPr algn="just">
              <a:lnSpc>
                <a:spcPct val="120000"/>
              </a:lnSpc>
              <a:spcBef>
                <a:spcPts val="0"/>
              </a:spcBef>
              <a:buClr>
                <a:srgbClr val="0000FF"/>
              </a:buClr>
              <a:buFont typeface="Wingdings" pitchFamily="2" charset="2"/>
              <a:buChar char="Ø"/>
            </a:pPr>
            <a:r>
              <a:rPr lang="en-IN" dirty="0"/>
              <a:t>connection to the Internet. It can make the “things” realizing the intelligent control.</a:t>
            </a:r>
          </a:p>
        </p:txBody>
      </p:sp>
      <p:sp>
        <p:nvSpPr>
          <p:cNvPr id="4" name="Slide Number Placeholder 3"/>
          <p:cNvSpPr>
            <a:spLocks noGrp="1"/>
          </p:cNvSpPr>
          <p:nvPr>
            <p:ph type="sldNum" sz="quarter" idx="12"/>
          </p:nvPr>
        </p:nvSpPr>
        <p:spPr/>
        <p:txBody>
          <a:bodyPr/>
          <a:lstStyle/>
          <a:p>
            <a:fld id="{7933DF99-38B8-4278-ABAE-40A957E9C799}" type="slidenum">
              <a:rPr lang="en-IN" smtClean="0"/>
              <a:pPr/>
              <a:t>9</a:t>
            </a:fld>
            <a:endParaRPr lang="en-IN"/>
          </a:p>
        </p:txBody>
      </p:sp>
      <p:sp>
        <p:nvSpPr>
          <p:cNvPr id="6" name="Title 5">
            <a:extLst>
              <a:ext uri="{FF2B5EF4-FFF2-40B4-BE49-F238E27FC236}">
                <a16:creationId xmlns:a16="http://schemas.microsoft.com/office/drawing/2014/main" id="{1963B988-BCCE-C340-99A5-8B85BB6ADCE5}"/>
              </a:ext>
            </a:extLst>
          </p:cNvPr>
          <p:cNvSpPr>
            <a:spLocks noGrp="1"/>
          </p:cNvSpPr>
          <p:nvPr>
            <p:ph type="title"/>
          </p:nvPr>
        </p:nvSpPr>
        <p:spPr/>
        <p:txBody>
          <a:bodyPr/>
          <a:lstStyle/>
          <a:p>
            <a:r>
              <a:rPr lang="en-US" dirty="0"/>
              <a:t>Structure of </a:t>
            </a:r>
            <a:r>
              <a:rPr lang="en-US" dirty="0" err="1"/>
              <a:t>iot</a:t>
            </a:r>
            <a:endParaRPr lang="en-US" dirty="0"/>
          </a:p>
        </p:txBody>
      </p:sp>
      <p:pic>
        <p:nvPicPr>
          <p:cNvPr id="131074" name="Picture 2" descr="Nanotechnology in Medicine: Technology Trends">
            <a:extLst>
              <a:ext uri="{FF2B5EF4-FFF2-40B4-BE49-F238E27FC236}">
                <a16:creationId xmlns:a16="http://schemas.microsoft.com/office/drawing/2014/main" id="{927577A1-2EF2-1C4F-8E33-342720459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4533900"/>
            <a:ext cx="30988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31076" name="Picture 4" descr="Embedded Intelligence for (IoT) smart process and services - EPCGroup">
            <a:extLst>
              <a:ext uri="{FF2B5EF4-FFF2-40B4-BE49-F238E27FC236}">
                <a16:creationId xmlns:a16="http://schemas.microsoft.com/office/drawing/2014/main" id="{00479890-C269-4744-84A7-6F39CCF19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0558" y="2424890"/>
            <a:ext cx="5365397"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87433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5476</TotalTime>
  <Words>1331</Words>
  <Application>Microsoft Macintosh PowerPoint</Application>
  <PresentationFormat>Widescreen</PresentationFormat>
  <Paragraphs>175</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Calibri</vt:lpstr>
      <vt:lpstr>Gill Sans MT</vt:lpstr>
      <vt:lpstr>Wingdings</vt:lpstr>
      <vt:lpstr>Wingdings 2</vt:lpstr>
      <vt:lpstr>Dividend</vt:lpstr>
      <vt:lpstr>IoT data</vt:lpstr>
      <vt:lpstr>topics</vt:lpstr>
      <vt:lpstr>What is IOT</vt:lpstr>
      <vt:lpstr>What is IOT</vt:lpstr>
      <vt:lpstr>What is IOT</vt:lpstr>
      <vt:lpstr>How IOT WORKS?</vt:lpstr>
      <vt:lpstr>HOW IOT WORKS?</vt:lpstr>
      <vt:lpstr>Structure of iot</vt:lpstr>
      <vt:lpstr>Structure of iot</vt:lpstr>
      <vt:lpstr>fUTURE of IOT</vt:lpstr>
      <vt:lpstr>IoT as a Network of Networks:</vt:lpstr>
      <vt:lpstr>Knowledge Management – Turning Data into Wisdom</vt:lpstr>
      <vt:lpstr>Future of iot</vt:lpstr>
      <vt:lpstr>The potential of iot</vt:lpstr>
      <vt:lpstr>Potential of iot</vt:lpstr>
      <vt:lpstr>Technology roadmap of IoT</vt:lpstr>
      <vt:lpstr>Applications of IoT</vt:lpstr>
      <vt:lpstr>Applications of IoT</vt:lpstr>
      <vt:lpstr>Applications of IoT</vt:lpstr>
      <vt:lpstr>Applications of IoT</vt:lpstr>
      <vt:lpstr>Applications of IoT</vt:lpstr>
      <vt:lpstr>Applications of IoT</vt:lpstr>
      <vt:lpstr>Applications of IoT</vt:lpstr>
      <vt:lpstr>Applications of IoT</vt:lpstr>
      <vt:lpstr>Applications of IoT</vt:lpstr>
      <vt:lpstr>PowerPoint Presentation</vt:lpstr>
      <vt:lpstr>PowerPoint Presentation</vt:lpstr>
      <vt:lpstr>PowerPoint Presentation</vt:lpstr>
      <vt:lpstr>PowerPoint Presentation</vt:lpstr>
      <vt:lpstr>PowerPoint Presentation</vt:lpstr>
      <vt:lpstr>TECHNOLOGICAL CHALLENGES OF IoT</vt:lpstr>
      <vt:lpstr>PowerPoint Presentation</vt:lpstr>
      <vt:lpstr>Criticisms and Controversies of IoT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 data</dc:title>
  <dc:creator>Lin, Beiyu</dc:creator>
  <cp:lastModifiedBy>Lin, Beiyu</cp:lastModifiedBy>
  <cp:revision>325</cp:revision>
  <dcterms:created xsi:type="dcterms:W3CDTF">2021-02-09T23:47:41Z</dcterms:created>
  <dcterms:modified xsi:type="dcterms:W3CDTF">2022-11-16T19:17:21Z</dcterms:modified>
</cp:coreProperties>
</file>